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3"/>
    <p:sldId id="284" r:id="rId4"/>
    <p:sldId id="285" r:id="rId5"/>
    <p:sldId id="286" r:id="rId6"/>
    <p:sldId id="287" r:id="rId7"/>
    <p:sldId id="288" r:id="rId8"/>
    <p:sldId id="257" r:id="rId9"/>
    <p:sldId id="289" r:id="rId11"/>
    <p:sldId id="290" r:id="rId12"/>
    <p:sldId id="291" r:id="rId13"/>
    <p:sldId id="258" r:id="rId14"/>
    <p:sldId id="270" r:id="rId15"/>
    <p:sldId id="271" r:id="rId16"/>
    <p:sldId id="272" r:id="rId17"/>
    <p:sldId id="261" r:id="rId18"/>
    <p:sldId id="282" r:id="rId19"/>
    <p:sldId id="273" r:id="rId20"/>
    <p:sldId id="281" r:id="rId21"/>
    <p:sldId id="262" r:id="rId22"/>
    <p:sldId id="274" r:id="rId23"/>
    <p:sldId id="263" r:id="rId24"/>
    <p:sldId id="275" r:id="rId25"/>
    <p:sldId id="264" r:id="rId26"/>
    <p:sldId id="276" r:id="rId27"/>
    <p:sldId id="265" r:id="rId28"/>
    <p:sldId id="277" r:id="rId29"/>
    <p:sldId id="266" r:id="rId30"/>
    <p:sldId id="278" r:id="rId31"/>
    <p:sldId id="267" r:id="rId32"/>
    <p:sldId id="279" r:id="rId33"/>
    <p:sldId id="269" r:id="rId34"/>
    <p:sldId id="280" r:id="rId35"/>
    <p:sldId id="28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416" y="66"/>
      </p:cViewPr>
      <p:guideLst>
        <p:guide orient="horz" pos="216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DA3F1-C07D-4A4B-98EA-DF108B58A77F}"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1BD5E-1A00-41FF-AE77-C070B4A4CAC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1BD5E-1A00-41FF-AE77-C070B4A4CACE}"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11BD5E-1A00-41FF-AE77-C070B4A4CA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11BD5E-1A00-41FF-AE77-C070B4A4CA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11BD5E-1A00-41FF-AE77-C070B4A4CA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1D50622B-CCED-4B1D-A482-525FFD16D497}" type="datetimeFigureOut">
              <a:rPr lang="en-US" smtClean="0"/>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7A583071-A1E7-47C0-A93C-0FBD0F73D5B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50622B-CCED-4B1D-A482-525FFD16D4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83071-A1E7-47C0-A93C-0FBD0F73D5B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50622B-CCED-4B1D-A482-525FFD16D4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83071-A1E7-47C0-A93C-0FBD0F73D5B6}"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50622B-CCED-4B1D-A482-525FFD16D4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83071-A1E7-47C0-A93C-0FBD0F73D5B6}" type="slidenum">
              <a:rPr lang="en-US" smtClean="0"/>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endParaRPr kumimoji="0" lang="en-US" smtClean="0"/>
          </a:p>
        </p:txBody>
      </p:sp>
      <p:sp>
        <p:nvSpPr>
          <p:cNvPr id="4" name="Date Placeholder 3"/>
          <p:cNvSpPr>
            <a:spLocks noGrp="1"/>
          </p:cNvSpPr>
          <p:nvPr>
            <p:ph type="dt" sz="half" idx="10"/>
          </p:nvPr>
        </p:nvSpPr>
        <p:spPr/>
        <p:txBody>
          <a:bodyPr/>
          <a:lstStyle/>
          <a:p>
            <a:fld id="{1D50622B-CCED-4B1D-A482-525FFD16D4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83071-A1E7-47C0-A93C-0FBD0F73D5B6}" type="slidenum">
              <a:rPr lang="en-US" smtClean="0"/>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50622B-CCED-4B1D-A482-525FFD16D4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83071-A1E7-47C0-A93C-0FBD0F73D5B6}" type="slidenum">
              <a:rPr lang="en-US" smtClean="0"/>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50622B-CCED-4B1D-A482-525FFD16D4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583071-A1E7-47C0-A93C-0FBD0F73D5B6}"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50622B-CCED-4B1D-A482-525FFD16D4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583071-A1E7-47C0-A93C-0FBD0F73D5B6}" type="slidenum">
              <a:rPr lang="en-US" smtClean="0"/>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0622B-CCED-4B1D-A482-525FFD16D4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583071-A1E7-47C0-A93C-0FBD0F73D5B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endParaRPr kumimoji="0" lang="en-US" smtClean="0"/>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50622B-CCED-4B1D-A482-525FFD16D4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83071-A1E7-47C0-A93C-0FBD0F73D5B6}"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endParaRPr kumimoji="0" lang="en-US" smtClean="0"/>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1D50622B-CCED-4B1D-A482-525FFD16D497}" type="datetimeFigureOut">
              <a:rPr lang="en-US" smtClean="0"/>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A583071-A1E7-47C0-A93C-0FBD0F73D5B6}" type="slidenum">
              <a:rPr lang="en-US" smtClean="0"/>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p:nvPr/>
        </p:nvSpPr>
        <p:spPr bwMode="auto">
          <a:xfrm>
            <a:off x="-6042" y="5791253"/>
            <a:ext cx="3402314" cy="1080868"/>
          </a:xfrm>
          <a:prstGeom prst="rtTriangle">
            <a:avLst/>
          </a:prstGeom>
          <a:blipFill>
            <a:blip r:embed="rId1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endParaRPr kumimoji="0" lang="en-US" smtClean="0"/>
          </a:p>
          <a:p>
            <a:pPr lvl="1" eaLnBrk="1" latinLnBrk="0" hangingPunct="1"/>
            <a:r>
              <a:rPr kumimoji="0" lang="en-US" smtClean="0"/>
              <a:t>Second level</a:t>
            </a:r>
            <a:endParaRPr kumimoji="0" lang="en-US" smtClean="0"/>
          </a:p>
          <a:p>
            <a:pPr lvl="2" eaLnBrk="1" latinLnBrk="0" hangingPunct="1"/>
            <a:r>
              <a:rPr kumimoji="0" lang="en-US" smtClean="0"/>
              <a:t>Third level</a:t>
            </a:r>
            <a:endParaRPr kumimoji="0" lang="en-US" smtClean="0"/>
          </a:p>
          <a:p>
            <a:pPr lvl="3" eaLnBrk="1" latinLnBrk="0" hangingPunct="1"/>
            <a:r>
              <a:rPr kumimoji="0" lang="en-US" smtClean="0"/>
              <a:t>Fourth level</a:t>
            </a:r>
            <a:endParaRPr kumimoji="0" lang="en-US" smtClean="0"/>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1D50622B-CCED-4B1D-A482-525FFD16D497}" type="datetimeFigureOut">
              <a:rPr lang="en-US" smtClean="0"/>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7A583071-A1E7-47C0-A93C-0FBD0F73D5B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9.jpeg"/><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image" Target="../media/image5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image" Target="../media/image6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image" Target="../media/image6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1.jpeg"/><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image" Target="../media/image6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5.jpeg"/><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image" Target="../media/image7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80.jpeg"/><Relationship Id="rId4" Type="http://schemas.openxmlformats.org/officeDocument/2006/relationships/image" Target="../media/image79.jpeg"/><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image" Target="../media/image76.jpeg"/></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image" Target="../media/image81.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0.jpe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260" y="3860800"/>
            <a:ext cx="8093710" cy="848360"/>
          </a:xfrm>
        </p:spPr>
        <p:txBody>
          <a:bodyPr>
            <a:normAutofit fontScale="90000"/>
          </a:bodyPr>
          <a:lstStyle/>
          <a:p>
            <a:pPr algn="r"/>
            <a:r>
              <a:rPr lang="sr-Cyrl-RS" altLang="en-US" i="1" dirty="0" smtClean="0">
                <a:latin typeface="Times New Roman" panose="02020603050405020304" pitchFamily="18" charset="0"/>
                <a:cs typeface="Times New Roman" panose="02020603050405020304" pitchFamily="18" charset="0"/>
              </a:rPr>
              <a:t>ЕРАСМУС + </a:t>
            </a:r>
            <a:br>
              <a:rPr lang="en-US" altLang="sr-Latn-RS" i="1" dirty="0" smtClean="0">
                <a:latin typeface="Times New Roman" panose="02020603050405020304" pitchFamily="18" charset="0"/>
                <a:cs typeface="Times New Roman" panose="02020603050405020304" pitchFamily="18" charset="0"/>
              </a:rPr>
            </a:br>
            <a:r>
              <a:rPr lang="en-US" altLang="sr-Latn-RS" i="1" dirty="0" smtClean="0">
                <a:latin typeface="Times New Roman" panose="02020603050405020304" pitchFamily="18" charset="0"/>
                <a:cs typeface="Times New Roman" panose="02020603050405020304" pitchFamily="18" charset="0"/>
              </a:rPr>
              <a:t>MILKYWAY</a:t>
            </a:r>
            <a:br>
              <a:rPr lang="en-US" altLang="sr-Latn-RS" i="1" dirty="0" smtClean="0">
                <a:latin typeface="Times New Roman" panose="02020603050405020304" pitchFamily="18" charset="0"/>
                <a:cs typeface="Times New Roman" panose="02020603050405020304" pitchFamily="18" charset="0"/>
              </a:rPr>
            </a:br>
            <a:r>
              <a:rPr lang="en-US" altLang="sr-Latn-RS" i="1" dirty="0" smtClean="0">
                <a:latin typeface="Times New Roman" panose="02020603050405020304" pitchFamily="18" charset="0"/>
                <a:cs typeface="Times New Roman" panose="02020603050405020304" pitchFamily="18" charset="0"/>
              </a:rPr>
              <a:t> - </a:t>
            </a:r>
            <a:r>
              <a:rPr lang="sr-Cyrl-RS" altLang="en-US" i="1" dirty="0" smtClean="0">
                <a:latin typeface="Times New Roman" panose="02020603050405020304" pitchFamily="18" charset="0"/>
                <a:cs typeface="Times New Roman" panose="02020603050405020304" pitchFamily="18" charset="0"/>
              </a:rPr>
              <a:t>представљамо вам пројекат</a:t>
            </a:r>
            <a:r>
              <a:rPr lang="en-US" altLang="sr-Latn-RS" i="1" dirty="0" smtClean="0">
                <a:latin typeface="Times New Roman" panose="02020603050405020304" pitchFamily="18" charset="0"/>
                <a:cs typeface="Times New Roman" panose="02020603050405020304" pitchFamily="18" charset="0"/>
              </a:rPr>
              <a:t> -</a:t>
            </a:r>
            <a:br>
              <a:rPr lang="en-US" altLang="sr-Latn-RS" i="1" dirty="0" smtClean="0">
                <a:latin typeface="Times New Roman" panose="02020603050405020304" pitchFamily="18" charset="0"/>
                <a:cs typeface="Times New Roman" panose="02020603050405020304" pitchFamily="18" charset="0"/>
              </a:rPr>
            </a:br>
            <a:r>
              <a:rPr lang="sr-Cyrl-RS" altLang="en-US" i="1" dirty="0" smtClean="0">
                <a:latin typeface="Times New Roman" panose="02020603050405020304" pitchFamily="18" charset="0"/>
                <a:cs typeface="Times New Roman" panose="02020603050405020304" pitchFamily="18" charset="0"/>
              </a:rPr>
              <a:t>04.06.2024.</a:t>
            </a:r>
            <a:r>
              <a:rPr lang="en-US" altLang="sr-Latn-RS" i="1" dirty="0" smtClean="0">
                <a:latin typeface="Times New Roman" panose="02020603050405020304" pitchFamily="18" charset="0"/>
                <a:cs typeface="Times New Roman" panose="02020603050405020304" pitchFamily="18" charset="0"/>
              </a:rPr>
              <a:t> </a:t>
            </a:r>
            <a:endParaRPr lang="en-US" altLang="sr-Latn-RS" i="1" dirty="0" smtClean="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5251450"/>
            <a:ext cx="4571365" cy="1606550"/>
          </a:xfrm>
        </p:spPr>
        <p:txBody>
          <a:bodyPr>
            <a:normAutofit/>
          </a:bodyPr>
          <a:lstStyle/>
          <a:p>
            <a:pPr algn="l"/>
            <a:r>
              <a:rPr lang="sr-Latn-RS" dirty="0" smtClean="0">
                <a:solidFill>
                  <a:schemeClr val="tx1"/>
                </a:solidFill>
                <a:latin typeface="Times New Roman" panose="02020603050405020304" pitchFamily="18" charset="0"/>
                <a:cs typeface="Times New Roman" panose="02020603050405020304" pitchFamily="18" charset="0"/>
              </a:rPr>
              <a:t>Autori:</a:t>
            </a:r>
            <a:r>
              <a:rPr lang="en-US" altLang="sr-Latn-RS" dirty="0" smtClean="0">
                <a:solidFill>
                  <a:schemeClr val="tx1"/>
                </a:solidFill>
                <a:latin typeface="Times New Roman" panose="02020603050405020304" pitchFamily="18" charset="0"/>
                <a:cs typeface="Times New Roman" panose="02020603050405020304" pitchFamily="18" charset="0"/>
              </a:rPr>
              <a:t> </a:t>
            </a:r>
            <a:r>
              <a:rPr lang="sr-Cyrl-RS" dirty="0" smtClean="0">
                <a:solidFill>
                  <a:schemeClr val="tx1"/>
                </a:solidFill>
                <a:latin typeface="Times New Roman" panose="02020603050405020304" pitchFamily="18" charset="0"/>
                <a:cs typeface="Times New Roman" panose="02020603050405020304" pitchFamily="18" charset="0"/>
              </a:rPr>
              <a:t>Јасмина Андрић</a:t>
            </a:r>
            <a:endParaRPr lang="sr-Cyrl-RS" dirty="0" smtClean="0">
              <a:solidFill>
                <a:schemeClr val="tx1"/>
              </a:solidFill>
              <a:latin typeface="Times New Roman" panose="02020603050405020304" pitchFamily="18" charset="0"/>
              <a:cs typeface="Times New Roman" panose="02020603050405020304" pitchFamily="18" charset="0"/>
            </a:endParaRPr>
          </a:p>
          <a:p>
            <a:pPr algn="l"/>
            <a:r>
              <a:rPr lang="sr-Cyrl-RS" dirty="0" smtClean="0">
                <a:solidFill>
                  <a:schemeClr val="tx1"/>
                </a:solidFill>
                <a:latin typeface="Times New Roman" panose="02020603050405020304" pitchFamily="18" charset="0"/>
                <a:cs typeface="Times New Roman" panose="02020603050405020304" pitchFamily="18" charset="0"/>
              </a:rPr>
              <a:t>Слађана Стојилковић</a:t>
            </a:r>
            <a:endParaRPr lang="sr-Cyrl-RS" dirty="0" smtClean="0">
              <a:solidFill>
                <a:schemeClr val="tx1"/>
              </a:solidFill>
              <a:latin typeface="Times New Roman" panose="02020603050405020304" pitchFamily="18" charset="0"/>
              <a:cs typeface="Times New Roman" panose="02020603050405020304" pitchFamily="18" charset="0"/>
            </a:endParaRPr>
          </a:p>
          <a:p>
            <a:pPr algn="l"/>
            <a:r>
              <a:rPr lang="sr-Cyrl-RS" dirty="0" smtClean="0">
                <a:solidFill>
                  <a:schemeClr val="tx1"/>
                </a:solidFill>
                <a:latin typeface="Times New Roman" panose="02020603050405020304" pitchFamily="18" charset="0"/>
                <a:cs typeface="Times New Roman" panose="02020603050405020304" pitchFamily="18" charset="0"/>
              </a:rPr>
              <a:t>Иван Милош</a:t>
            </a:r>
            <a:endParaRPr lang="sr-Cyrl-RS" dirty="0" smtClean="0">
              <a:solidFill>
                <a:schemeClr val="tx1"/>
              </a:solidFill>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endParaRPr lang="sr-Latn-RS" dirty="0" smtClean="0">
              <a:latin typeface="Times New Roman" panose="02020603050405020304" pitchFamily="18" charset="0"/>
              <a:cs typeface="Times New Roman" panose="02020603050405020304" pitchFamily="18" charset="0"/>
            </a:endParaRPr>
          </a:p>
          <a:p>
            <a:endParaRPr lang="en-US" dirty="0"/>
          </a:p>
        </p:txBody>
      </p:sp>
      <p:pic>
        <p:nvPicPr>
          <p:cNvPr id="4" name="Picture 3" descr="F:\Slovenija\IMG-20231029-WA0000.jpg"/>
          <p:cNvPicPr/>
          <p:nvPr/>
        </p:nvPicPr>
        <p:blipFill>
          <a:blip r:embed="rId1"/>
          <a:srcRect/>
          <a:stretch>
            <a:fillRect/>
          </a:stretch>
        </p:blipFill>
        <p:spPr bwMode="auto">
          <a:xfrm>
            <a:off x="179705" y="44450"/>
            <a:ext cx="3166745" cy="3506470"/>
          </a:xfrm>
          <a:prstGeom prst="rect">
            <a:avLst/>
          </a:prstGeom>
          <a:noFill/>
          <a:ln w="9525">
            <a:noFill/>
            <a:miter lim="800000"/>
            <a:headEnd/>
            <a:tailEnd/>
          </a:ln>
        </p:spPr>
      </p:pic>
      <p:sp>
        <p:nvSpPr>
          <p:cNvPr id="5" name="Text Box 4"/>
          <p:cNvSpPr txBox="1"/>
          <p:nvPr/>
        </p:nvSpPr>
        <p:spPr>
          <a:xfrm>
            <a:off x="4601845" y="5732780"/>
            <a:ext cx="4171315" cy="922020"/>
          </a:xfrm>
          <a:prstGeom prst="rect">
            <a:avLst/>
          </a:prstGeom>
          <a:noFill/>
        </p:spPr>
        <p:txBody>
          <a:bodyPr wrap="square" rtlCol="0">
            <a:spAutoFit/>
          </a:bodyPr>
          <a:p>
            <a:r>
              <a:rPr lang="sr-Cyrl-RS" altLang="en-US"/>
              <a:t>Пољопривредна школа са домом ученика “Соња Маринковић” Пожаревац</a:t>
            </a:r>
            <a:endParaRPr lang="sr-Cyrl-R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sr-Latn-RS" altLang="sr-Latn-RS" i="1" dirty="0" smtClean="0">
                <a:latin typeface="Times New Roman" panose="02020603050405020304" pitchFamily="18" charset="0"/>
                <a:cs typeface="Times New Roman" panose="02020603050405020304" pitchFamily="18" charset="0"/>
              </a:rPr>
              <a:t>Druženje</a:t>
            </a:r>
            <a:endParaRPr lang="en-US" altLang="sr-Latn-RS" i="1" dirty="0" smtClean="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9419" y="1554622"/>
            <a:ext cx="3162754" cy="4217007"/>
          </a:xfr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5802" y="1554622"/>
            <a:ext cx="3129698" cy="416311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0146" y="1554622"/>
            <a:ext cx="2343854" cy="416685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buClrTx/>
              <a:buSzTx/>
              <a:buFont typeface="Arial" panose="020B0604020202020204" pitchFamily="34" charset="0"/>
              <a:buChar char="•"/>
            </a:pPr>
            <a:r>
              <a:rPr lang="sr-Latn-CS" sz="2800" dirty="0" smtClean="0">
                <a:solidFill>
                  <a:prstClr val="black"/>
                </a:solidFill>
                <a:latin typeface="Times New Roman" panose="02020603050405020304" pitchFamily="18" charset="0"/>
                <a:cs typeface="Times New Roman" panose="02020603050405020304" pitchFamily="18" charset="0"/>
              </a:rPr>
              <a:t>Pod mlekom u </a:t>
            </a:r>
            <a:r>
              <a:rPr lang="sr-Latn-CS" sz="2800" i="1" dirty="0" smtClean="0">
                <a:solidFill>
                  <a:prstClr val="black"/>
                </a:solidFill>
                <a:latin typeface="Times New Roman" panose="02020603050405020304" pitchFamily="18" charset="0"/>
                <a:cs typeface="Times New Roman" panose="02020603050405020304" pitchFamily="18" charset="0"/>
              </a:rPr>
              <a:t>širem smislu</a:t>
            </a:r>
            <a:r>
              <a:rPr lang="sr-Latn-CS" sz="2800" dirty="0" smtClean="0">
                <a:solidFill>
                  <a:prstClr val="black"/>
                </a:solidFill>
                <a:latin typeface="Times New Roman" panose="02020603050405020304" pitchFamily="18" charset="0"/>
                <a:cs typeface="Times New Roman" panose="02020603050405020304" pitchFamily="18" charset="0"/>
              </a:rPr>
              <a:t> podrazumeva se tečnost bele boje, specifičnog ukusa i mirisa, koju izlučuje mlečna žlezda izvesno vreme posle partusa ženki sisara i koja služi za ishranu mladunaca.</a:t>
            </a:r>
            <a:endParaRPr lang="en-US" sz="2800" dirty="0" smtClean="0">
              <a:solidFill>
                <a:prstClr val="black"/>
              </a:solidFill>
              <a:latin typeface="Times New Roman" panose="02020603050405020304" pitchFamily="18" charset="0"/>
              <a:cs typeface="Times New Roman" panose="02020603050405020304" pitchFamily="18" charset="0"/>
            </a:endParaRPr>
          </a:p>
          <a:p>
            <a:pPr lvl="0">
              <a:buClrTx/>
              <a:buSzTx/>
              <a:buNone/>
            </a:pPr>
            <a:r>
              <a:rPr lang="sr-Latn-CS" sz="2800" dirty="0" smtClean="0">
                <a:solidFill>
                  <a:prstClr val="black"/>
                </a:solidFill>
                <a:latin typeface="Times New Roman" panose="02020603050405020304" pitchFamily="18" charset="0"/>
                <a:cs typeface="Times New Roman" panose="02020603050405020304" pitchFamily="18" charset="0"/>
              </a:rPr>
              <a:t> </a:t>
            </a:r>
            <a:endParaRPr lang="en-US" sz="2800" dirty="0" smtClean="0">
              <a:solidFill>
                <a:prstClr val="black"/>
              </a:solidFill>
              <a:latin typeface="Times New Roman" panose="02020603050405020304" pitchFamily="18" charset="0"/>
              <a:cs typeface="Times New Roman" panose="02020603050405020304" pitchFamily="18" charset="0"/>
            </a:endParaRPr>
          </a:p>
          <a:p>
            <a:pPr lvl="0">
              <a:buClrTx/>
              <a:buSzTx/>
              <a:buFont typeface="Arial" panose="020B0604020202020204" pitchFamily="34" charset="0"/>
              <a:buChar char="•"/>
            </a:pPr>
            <a:r>
              <a:rPr lang="sr-Latn-CS" sz="2800" dirty="0" smtClean="0">
                <a:solidFill>
                  <a:prstClr val="black"/>
                </a:solidFill>
                <a:latin typeface="Times New Roman" panose="02020603050405020304" pitchFamily="18" charset="0"/>
                <a:cs typeface="Times New Roman" panose="02020603050405020304" pitchFamily="18" charset="0"/>
              </a:rPr>
              <a:t>Pod mlekom u </a:t>
            </a:r>
            <a:r>
              <a:rPr lang="sr-Latn-CS" sz="2800" i="1" dirty="0" smtClean="0">
                <a:solidFill>
                  <a:prstClr val="black"/>
                </a:solidFill>
                <a:latin typeface="Times New Roman" panose="02020603050405020304" pitchFamily="18" charset="0"/>
                <a:cs typeface="Times New Roman" panose="02020603050405020304" pitchFamily="18" charset="0"/>
              </a:rPr>
              <a:t>užem smislu</a:t>
            </a:r>
            <a:r>
              <a:rPr lang="sr-Latn-CS" sz="2800" dirty="0" smtClean="0">
                <a:solidFill>
                  <a:prstClr val="black"/>
                </a:solidFill>
                <a:latin typeface="Times New Roman" panose="02020603050405020304" pitchFamily="18" charset="0"/>
                <a:cs typeface="Times New Roman" panose="02020603050405020304" pitchFamily="18" charset="0"/>
              </a:rPr>
              <a:t> reči, podrazumeva se nepromenjen sekret mlečne žlezde, dobijen neprekidnom mužom zdravih, normalno hranjenih i redovno muženih krava najmanje 15 dana pre i 8 dana posle teljenja, kome se ništa ne sme dodati, niti oduzeti.</a:t>
            </a:r>
            <a:endParaRPr lang="en-US" sz="2800" dirty="0" smtClean="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p:txBody>
          <a:bodyPr/>
          <a:lstStyle/>
          <a:p>
            <a:pPr algn="ctr"/>
            <a:r>
              <a:rPr lang="sr-Latn-CS" sz="4400" i="1" dirty="0" smtClean="0">
                <a:solidFill>
                  <a:prstClr val="black"/>
                </a:solidFill>
                <a:effectLst/>
                <a:latin typeface="Times New Roman" panose="02020603050405020304" pitchFamily="18" charset="0"/>
                <a:cs typeface="Times New Roman" panose="02020603050405020304" pitchFamily="18" charset="0"/>
              </a:rPr>
              <a:t>Teorijski osnovi mleka</a:t>
            </a:r>
            <a:endParaRPr lang="en-US"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0108"/>
            <a:ext cx="8229600" cy="5007183"/>
          </a:xfrm>
        </p:spPr>
        <p:txBody>
          <a:bodyPr>
            <a:normAutofit lnSpcReduction="10000"/>
          </a:bodyPr>
          <a:lstStyle/>
          <a:p>
            <a:r>
              <a:rPr lang="sr-Latn-CS" sz="2400" dirty="0" smtClean="0">
                <a:latin typeface="Times New Roman" panose="02020603050405020304" pitchFamily="18" charset="0"/>
                <a:cs typeface="Times New Roman" panose="02020603050405020304" pitchFamily="18" charset="0"/>
              </a:rPr>
              <a:t>Oprema za mužu i prostor u kome se rukuje sa mlekom i gde se mleko skladišti, ili hladi mora da bude na takvom mestu i tako izgrađen, a oprema za mužu tako konstruisana i smeštena, da se ograniči rizik od kontaminacije mleka.</a:t>
            </a:r>
            <a:endParaRPr lang="sr-Latn-CS" sz="2400" dirty="0" smtClean="0">
              <a:latin typeface="Times New Roman" panose="02020603050405020304" pitchFamily="18" charset="0"/>
              <a:cs typeface="Times New Roman" panose="02020603050405020304" pitchFamily="18" charset="0"/>
            </a:endParaRPr>
          </a:p>
          <a:p>
            <a:pPr>
              <a:buNone/>
            </a:pPr>
            <a:endParaRPr lang="sr-Latn-CS" sz="2400" dirty="0" smtClean="0">
              <a:latin typeface="Times New Roman" panose="02020603050405020304" pitchFamily="18" charset="0"/>
              <a:cs typeface="Times New Roman" panose="02020603050405020304" pitchFamily="18" charset="0"/>
            </a:endParaRPr>
          </a:p>
          <a:p>
            <a:r>
              <a:rPr lang="sr-Latn-CS" sz="2400" dirty="0" smtClean="0">
                <a:latin typeface="Times New Roman" panose="02020603050405020304" pitchFamily="18" charset="0"/>
                <a:cs typeface="Times New Roman" panose="02020603050405020304" pitchFamily="18" charset="0"/>
              </a:rPr>
              <a:t>Posle upotrebe, površine opreme koje su došle u kontakt sa sirovim mlekom, moraju da se očiste i dezinfikuju. </a:t>
            </a:r>
            <a:endParaRPr lang="sr-Latn-CS" sz="2400" dirty="0" smtClean="0">
              <a:latin typeface="Times New Roman" panose="02020603050405020304" pitchFamily="18" charset="0"/>
              <a:cs typeface="Times New Roman" panose="02020603050405020304" pitchFamily="18" charset="0"/>
            </a:endParaRPr>
          </a:p>
          <a:p>
            <a:pPr>
              <a:buNone/>
            </a:pPr>
            <a:endParaRPr lang="sr-Latn-CS" sz="2400" dirty="0" smtClean="0">
              <a:latin typeface="Times New Roman" panose="02020603050405020304" pitchFamily="18" charset="0"/>
              <a:cs typeface="Times New Roman" panose="02020603050405020304" pitchFamily="18" charset="0"/>
            </a:endParaRPr>
          </a:p>
          <a:p>
            <a:r>
              <a:rPr lang="sr-Latn-CS" sz="2400" dirty="0" smtClean="0">
                <a:latin typeface="Times New Roman" panose="02020603050405020304" pitchFamily="18" charset="0"/>
                <a:cs typeface="Times New Roman" panose="02020603050405020304" pitchFamily="18" charset="0"/>
              </a:rPr>
              <a:t>Posle svakog transporta (ili posle više uzastopnih transporta, kada je vremenski period između istovara i sledećeg utovara veoma kratak), a najmanje jednom dnevno, posude i tankovi/cisterne, upotrebljeni za transport sirovog mleka, moraju da se očiste i dezinfikuju pre ponovne upotrebe.</a:t>
            </a:r>
            <a:endParaRPr lang="en-US" sz="2400"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a:xfrm>
            <a:off x="457200" y="274638"/>
            <a:ext cx="8229600" cy="582594"/>
          </a:xfrm>
        </p:spPr>
        <p:txBody>
          <a:bodyPr>
            <a:normAutofit fontScale="90000"/>
          </a:bodyPr>
          <a:lstStyle/>
          <a:p>
            <a:pPr algn="ctr"/>
            <a:br>
              <a:rPr lang="sr-Latn-CS" i="1" dirty="0" smtClean="0">
                <a:latin typeface="Times New Roman" panose="02020603050405020304" pitchFamily="18" charset="0"/>
                <a:cs typeface="Times New Roman" panose="02020603050405020304" pitchFamily="18" charset="0"/>
              </a:rPr>
            </a:br>
            <a:r>
              <a:rPr lang="sr-Latn-CS" i="1" dirty="0" smtClean="0">
                <a:latin typeface="Times New Roman" panose="02020603050405020304" pitchFamily="18" charset="0"/>
                <a:cs typeface="Times New Roman" panose="02020603050405020304" pitchFamily="18" charset="0"/>
              </a:rPr>
              <a:t>Higijena </a:t>
            </a:r>
            <a:r>
              <a:rPr lang="sr-Latn-CS" i="1" dirty="0" smtClean="0">
                <a:effectLst/>
                <a:latin typeface="Times New Roman" panose="02020603050405020304" pitchFamily="18" charset="0"/>
                <a:cs typeface="Times New Roman" panose="02020603050405020304" pitchFamily="18" charset="0"/>
              </a:rPr>
              <a:t>proizvodnje</a:t>
            </a:r>
            <a:r>
              <a:rPr lang="sr-Latn-CS" i="1" dirty="0" smtClean="0">
                <a:latin typeface="Times New Roman" panose="02020603050405020304" pitchFamily="18" charset="0"/>
                <a:cs typeface="Times New Roman" panose="02020603050405020304" pitchFamily="18" charset="0"/>
              </a:rPr>
              <a:t> svežeg mleka</a:t>
            </a:r>
            <a:br>
              <a:rPr lang="en-US" i="1" dirty="0" smtClean="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28670"/>
            <a:ext cx="8229600" cy="5715040"/>
          </a:xfrm>
        </p:spPr>
        <p:txBody>
          <a:bodyPr>
            <a:normAutofit/>
          </a:bodyPr>
          <a:lstStyle/>
          <a:p>
            <a:r>
              <a:rPr lang="sr-Latn-CS" sz="2200" dirty="0" smtClean="0">
                <a:latin typeface="Times New Roman" panose="02020603050405020304" pitchFamily="18" charset="0"/>
                <a:cs typeface="Times New Roman" panose="02020603050405020304" pitchFamily="18" charset="0"/>
              </a:rPr>
              <a:t>Prilikom utovara, istovara i transporta, hrana mora da bude zaštićena od štetnog uticaja mikrobioloških, fizičkih i hemijskih opasnosti, i gde je to potrebno, od uticaja visokih temperatura. </a:t>
            </a:r>
            <a:endParaRPr lang="en-US" sz="2200" dirty="0" smtClean="0">
              <a:latin typeface="Times New Roman" panose="02020603050405020304" pitchFamily="18" charset="0"/>
              <a:cs typeface="Times New Roman" panose="02020603050405020304" pitchFamily="18" charset="0"/>
            </a:endParaRPr>
          </a:p>
          <a:p>
            <a:r>
              <a:rPr lang="sr-Latn-CS" sz="2200" dirty="0" smtClean="0">
                <a:latin typeface="Times New Roman" panose="02020603050405020304" pitchFamily="18" charset="0"/>
                <a:cs typeface="Times New Roman" panose="02020603050405020304" pitchFamily="18" charset="0"/>
              </a:rPr>
              <a:t>Sirovo mleko može da se prodaje krajnjem potrošaču najduže u roku od 24 sata, ako se odmah posle muže ohladi i čuva na temperaturi najviše do 4ºC.</a:t>
            </a:r>
            <a:endParaRPr lang="en-US" sz="2200" dirty="0" smtClean="0">
              <a:latin typeface="Times New Roman" panose="02020603050405020304" pitchFamily="18" charset="0"/>
              <a:cs typeface="Times New Roman" panose="02020603050405020304" pitchFamily="18" charset="0"/>
            </a:endParaRPr>
          </a:p>
          <a:p>
            <a:r>
              <a:rPr lang="sr-Latn-CS" sz="2200" dirty="0" smtClean="0">
                <a:latin typeface="Times New Roman" panose="02020603050405020304" pitchFamily="18" charset="0"/>
                <a:cs typeface="Times New Roman" panose="02020603050405020304" pitchFamily="18" charset="0"/>
              </a:rPr>
              <a:t>Proizvođač sirovo mleko može da prodaje krajnjem potrošaču upakovano, ili neupakovano. </a:t>
            </a:r>
            <a:endParaRPr lang="sr-Latn-CS" sz="2200" dirty="0" smtClean="0">
              <a:latin typeface="Times New Roman" panose="02020603050405020304" pitchFamily="18" charset="0"/>
              <a:cs typeface="Times New Roman" panose="02020603050405020304" pitchFamily="18" charset="0"/>
            </a:endParaRPr>
          </a:p>
          <a:p>
            <a:r>
              <a:rPr lang="sr-Latn-CS" sz="2200" dirty="0" smtClean="0">
                <a:latin typeface="Times New Roman" panose="02020603050405020304" pitchFamily="18" charset="0"/>
                <a:cs typeface="Times New Roman" panose="02020603050405020304" pitchFamily="18" charset="0"/>
              </a:rPr>
              <a:t>Proizvođač na mestu prodaje neupakovano sirovo mleko puni u čiste posude u prisustvu krajnjeg potrošača, odnosno odgovornog lica maloprodajnog objekta. </a:t>
            </a:r>
            <a:endParaRPr lang="sr-Latn-CS" sz="2200" dirty="0" smtClean="0">
              <a:latin typeface="Times New Roman" panose="02020603050405020304" pitchFamily="18" charset="0"/>
              <a:cs typeface="Times New Roman" panose="02020603050405020304" pitchFamily="18" charset="0"/>
            </a:endParaRPr>
          </a:p>
          <a:p>
            <a:r>
              <a:rPr lang="sr-Latn-CS" sz="2000" dirty="0" smtClean="0">
                <a:latin typeface="Times New Roman" panose="02020603050405020304" pitchFamily="18" charset="0"/>
                <a:cs typeface="Times New Roman" panose="02020603050405020304" pitchFamily="18" charset="0"/>
              </a:rPr>
              <a:t>Proizvođač neupakovano sirovo mleko može da prodaje i iz automata za prodaju sirovog mleka („mlekomat“), koji ispunjava uslove u skladu sa posebnim propisom o uslovima higijene hrane i na osnovu posebnog odobrenja nadležnog organa.</a:t>
            </a:r>
            <a:endParaRPr lang="en-US" dirty="0" smtClean="0"/>
          </a:p>
          <a:p>
            <a:endParaRPr lang="en-US" dirty="0"/>
          </a:p>
        </p:txBody>
      </p:sp>
      <p:sp>
        <p:nvSpPr>
          <p:cNvPr id="3" name="Title 2"/>
          <p:cNvSpPr>
            <a:spLocks noGrp="1"/>
          </p:cNvSpPr>
          <p:nvPr>
            <p:ph type="title"/>
          </p:nvPr>
        </p:nvSpPr>
        <p:spPr>
          <a:xfrm>
            <a:off x="457200" y="274638"/>
            <a:ext cx="8229600" cy="582594"/>
          </a:xfrm>
        </p:spPr>
        <p:txBody>
          <a:bodyPr>
            <a:normAutofit fontScale="90000"/>
          </a:bodyPr>
          <a:lstStyle/>
          <a:p>
            <a:pPr algn="ctr"/>
            <a:br>
              <a:rPr lang="sr-Latn-CS" sz="3600" i="1" dirty="0" smtClean="0">
                <a:effectLst/>
                <a:latin typeface="Times New Roman" panose="02020603050405020304" pitchFamily="18" charset="0"/>
                <a:cs typeface="Times New Roman" panose="02020603050405020304" pitchFamily="18" charset="0"/>
              </a:rPr>
            </a:br>
            <a:r>
              <a:rPr lang="sr-Latn-CS" sz="3600" i="1" dirty="0" smtClean="0">
                <a:effectLst/>
                <a:latin typeface="Times New Roman" panose="02020603050405020304" pitchFamily="18" charset="0"/>
                <a:cs typeface="Times New Roman" panose="02020603050405020304" pitchFamily="18" charset="0"/>
              </a:rPr>
              <a:t>Uslovi za prodaju svežeg mleka</a:t>
            </a:r>
            <a:br>
              <a:rPr lang="en-US" sz="3600" dirty="0" smtClean="0"/>
            </a:br>
            <a:endParaRPr lang="en-US" sz="36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5794"/>
            <a:ext cx="8229600" cy="5786478"/>
          </a:xfrm>
        </p:spPr>
        <p:txBody>
          <a:bodyPr>
            <a:noAutofit/>
          </a:bodyPr>
          <a:lstStyle/>
          <a:p>
            <a:pPr algn="ctr">
              <a:buNone/>
            </a:pPr>
            <a:r>
              <a:rPr lang="sr-Latn-CS" sz="1400" dirty="0" smtClean="0">
                <a:latin typeface="Times New Roman" panose="02020603050405020304" pitchFamily="18" charset="0"/>
                <a:cs typeface="Times New Roman" panose="02020603050405020304" pitchFamily="18" charset="0"/>
              </a:rPr>
              <a:t>Mleko odgovarajućih</a:t>
            </a:r>
            <a:r>
              <a:rPr lang="sr-Latn-RS" sz="1400" dirty="0" smtClean="0">
                <a:latin typeface="Times New Roman" panose="02020603050405020304" pitchFamily="18" charset="0"/>
                <a:cs typeface="Times New Roman" panose="02020603050405020304" pitchFamily="18" charset="0"/>
              </a:rPr>
              <a:t> </a:t>
            </a:r>
            <a:r>
              <a:rPr lang="sr-Latn-CS" sz="1400" dirty="0" smtClean="0">
                <a:latin typeface="Times New Roman" panose="02020603050405020304" pitchFamily="18" charset="0"/>
                <a:cs typeface="Times New Roman" panose="02020603050405020304" pitchFamily="18" charset="0"/>
              </a:rPr>
              <a:t>senzornih, fizičko-hemijskih i mikrobioloških svojstava,</a:t>
            </a:r>
            <a:r>
              <a:rPr lang="sr-Latn-RS" sz="1400" dirty="0" smtClean="0">
                <a:latin typeface="Times New Roman" panose="02020603050405020304" pitchFamily="18" charset="0"/>
                <a:cs typeface="Times New Roman" panose="02020603050405020304" pitchFamily="18" charset="0"/>
              </a:rPr>
              <a:t> </a:t>
            </a:r>
            <a:r>
              <a:rPr lang="sr-Latn-CS" sz="1400" dirty="0" smtClean="0">
                <a:latin typeface="Times New Roman" panose="02020603050405020304" pitchFamily="18" charset="0"/>
                <a:cs typeface="Times New Roman" panose="02020603050405020304" pitchFamily="18" charset="0"/>
              </a:rPr>
              <a:t>minimum 3,2% mlečne masti,</a:t>
            </a:r>
            <a:r>
              <a:rPr lang="sr-Latn-RS" sz="1400" dirty="0" smtClean="0">
                <a:latin typeface="Times New Roman" panose="02020603050405020304" pitchFamily="18" charset="0"/>
                <a:cs typeface="Times New Roman" panose="02020603050405020304" pitchFamily="18" charset="0"/>
              </a:rPr>
              <a:t> </a:t>
            </a:r>
            <a:r>
              <a:rPr lang="sr-Latn-CS" sz="1400" dirty="0" smtClean="0">
                <a:latin typeface="Times New Roman" panose="02020603050405020304" pitchFamily="18" charset="0"/>
                <a:cs typeface="Times New Roman" panose="02020603050405020304" pitchFamily="18" charset="0"/>
              </a:rPr>
              <a:t>ρ</a:t>
            </a:r>
            <a:r>
              <a:rPr lang="ru-RU" sz="1400" dirty="0" smtClean="0">
                <a:latin typeface="Times New Roman" panose="02020603050405020304" pitchFamily="18" charset="0"/>
                <a:cs typeface="Times New Roman" panose="02020603050405020304" pitchFamily="18" charset="0"/>
              </a:rPr>
              <a:t>=1,028</a:t>
            </a:r>
            <a:r>
              <a:rPr lang="sr-Latn-CS" sz="1400" dirty="0" smtClean="0">
                <a:latin typeface="Times New Roman" panose="02020603050405020304" pitchFamily="18" charset="0"/>
                <a:cs typeface="Times New Roman" panose="02020603050405020304" pitchFamily="18" charset="0"/>
              </a:rPr>
              <a:t> - </a:t>
            </a:r>
            <a:r>
              <a:rPr lang="ru-RU" sz="1400" dirty="0" smtClean="0">
                <a:latin typeface="Times New Roman" panose="02020603050405020304" pitchFamily="18" charset="0"/>
                <a:cs typeface="Times New Roman" panose="02020603050405020304" pitchFamily="18" charset="0"/>
              </a:rPr>
              <a:t>1,034</a:t>
            </a:r>
            <a:r>
              <a:rPr lang="sr-Latn-CS" sz="1400" dirty="0" smtClean="0">
                <a:latin typeface="Times New Roman" panose="02020603050405020304" pitchFamily="18" charset="0"/>
                <a:cs typeface="Times New Roman" panose="02020603050405020304" pitchFamily="18" charset="0"/>
              </a:rPr>
              <a:t>g/cm</a:t>
            </a:r>
            <a:r>
              <a:rPr lang="sr-Latn-CS" sz="1400" baseline="30000" dirty="0" smtClean="0">
                <a:latin typeface="Times New Roman" panose="02020603050405020304" pitchFamily="18" charset="0"/>
                <a:cs typeface="Times New Roman" panose="02020603050405020304" pitchFamily="18" charset="0"/>
              </a:rPr>
              <a:t>3</a:t>
            </a:r>
            <a:r>
              <a:rPr lang="sr-Latn-R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400000 </a:t>
            </a:r>
            <a:r>
              <a:rPr lang="sr-Latn-CS" sz="1400" dirty="0" smtClean="0">
                <a:latin typeface="Times New Roman" panose="02020603050405020304" pitchFamily="18" charset="0"/>
                <a:cs typeface="Times New Roman" panose="02020603050405020304" pitchFamily="18" charset="0"/>
              </a:rPr>
              <a:t>mikroorganizama</a:t>
            </a:r>
            <a:r>
              <a:rPr lang="ru-RU" sz="1400" dirty="0" smtClean="0">
                <a:latin typeface="Times New Roman" panose="02020603050405020304" pitchFamily="18" charset="0"/>
                <a:cs typeface="Times New Roman" panose="02020603050405020304" pitchFamily="18" charset="0"/>
              </a:rPr>
              <a:t>/</a:t>
            </a:r>
            <a:r>
              <a:rPr lang="sr-Latn-CS" sz="1400" dirty="0" smtClean="0">
                <a:latin typeface="Times New Roman" panose="02020603050405020304" pitchFamily="18" charset="0"/>
                <a:cs typeface="Times New Roman" panose="02020603050405020304" pitchFamily="18" charset="0"/>
              </a:rPr>
              <a:t>cm</a:t>
            </a:r>
            <a:r>
              <a:rPr lang="sr-Latn-CS" sz="1400" baseline="30000" dirty="0" smtClean="0">
                <a:latin typeface="Times New Roman" panose="02020603050405020304" pitchFamily="18" charset="0"/>
                <a:cs typeface="Times New Roman" panose="02020603050405020304" pitchFamily="18" charset="0"/>
              </a:rPr>
              <a:t>3</a:t>
            </a:r>
            <a:endParaRPr lang="sr-Latn-CS" sz="1400" dirty="0" smtClean="0">
              <a:latin typeface="Times New Roman" panose="02020603050405020304" pitchFamily="18" charset="0"/>
              <a:cs typeface="Times New Roman" panose="02020603050405020304" pitchFamily="18" charset="0"/>
            </a:endParaRPr>
          </a:p>
          <a:p>
            <a:pPr algn="ctr">
              <a:buNone/>
            </a:pPr>
            <a:r>
              <a:rPr lang="sr-Latn-CS" sz="1400" dirty="0" smtClean="0">
                <a:latin typeface="Times New Roman" panose="02020603050405020304" pitchFamily="18" charset="0"/>
                <a:cs typeface="Times New Roman" panose="02020603050405020304" pitchFamily="18" charset="0"/>
              </a:rPr>
              <a:t>↓</a:t>
            </a:r>
            <a:endParaRPr lang="sr-Latn-CS" sz="1400" dirty="0" smtClean="0">
              <a:latin typeface="Times New Roman" panose="02020603050405020304" pitchFamily="18" charset="0"/>
              <a:cs typeface="Times New Roman" panose="02020603050405020304" pitchFamily="18" charset="0"/>
            </a:endParaRPr>
          </a:p>
          <a:p>
            <a:pPr algn="ctr">
              <a:buNone/>
            </a:pPr>
            <a:r>
              <a:rPr lang="sr-Latn-CS" sz="1400" dirty="0" smtClean="0">
                <a:latin typeface="Times New Roman" panose="02020603050405020304" pitchFamily="18" charset="0"/>
                <a:cs typeface="Times New Roman" panose="02020603050405020304" pitchFamily="18" charset="0"/>
              </a:rPr>
              <a:t>Prijem mleka</a:t>
            </a:r>
            <a:endParaRPr lang="en-US" sz="1400" dirty="0" smtClean="0">
              <a:latin typeface="Times New Roman" panose="02020603050405020304" pitchFamily="18" charset="0"/>
              <a:cs typeface="Times New Roman" panose="02020603050405020304" pitchFamily="18" charset="0"/>
            </a:endParaRPr>
          </a:p>
          <a:p>
            <a:pPr algn="ctr">
              <a:buNone/>
            </a:pPr>
            <a:r>
              <a:rPr lang="en-US" sz="1400" dirty="0" smtClean="0">
                <a:latin typeface="Times New Roman" panose="02020603050405020304" pitchFamily="18" charset="0"/>
                <a:cs typeface="Times New Roman" panose="02020603050405020304" pitchFamily="18" charset="0"/>
              </a:rPr>
              <a:t>↓</a:t>
            </a:r>
            <a:endParaRPr lang="sr-Latn-RS" sz="1400" dirty="0" smtClean="0">
              <a:latin typeface="Times New Roman" panose="02020603050405020304" pitchFamily="18" charset="0"/>
              <a:cs typeface="Times New Roman" panose="02020603050405020304" pitchFamily="18" charset="0"/>
            </a:endParaRPr>
          </a:p>
          <a:p>
            <a:pPr algn="ctr">
              <a:buNone/>
            </a:pPr>
            <a:r>
              <a:rPr lang="sr-Latn-CS" sz="1400" dirty="0" smtClean="0">
                <a:latin typeface="Times New Roman" panose="02020603050405020304" pitchFamily="18" charset="0"/>
                <a:cs typeface="Times New Roman" panose="02020603050405020304" pitchFamily="18" charset="0"/>
              </a:rPr>
              <a:t>Prečišćavanje mleka</a:t>
            </a:r>
            <a:r>
              <a:rPr lang="sr-Latn-RS" sz="1400" dirty="0" smtClean="0">
                <a:latin typeface="Times New Roman" panose="02020603050405020304" pitchFamily="18" charset="0"/>
                <a:cs typeface="Times New Roman" panose="02020603050405020304" pitchFamily="18" charset="0"/>
              </a:rPr>
              <a:t>: </a:t>
            </a:r>
            <a:r>
              <a:rPr lang="sr-Latn-CS" sz="1400" dirty="0" smtClean="0">
                <a:latin typeface="Times New Roman" panose="02020603050405020304" pitchFamily="18" charset="0"/>
                <a:cs typeface="Times New Roman" panose="02020603050405020304" pitchFamily="18" charset="0"/>
              </a:rPr>
              <a:t>filter, ili centrifugalni prečistač, mehanička nečistoća</a:t>
            </a:r>
            <a:endParaRPr lang="sr-Latn-CS" sz="1400" dirty="0" smtClean="0">
              <a:latin typeface="Times New Roman" panose="02020603050405020304" pitchFamily="18" charset="0"/>
              <a:cs typeface="Times New Roman" panose="02020603050405020304" pitchFamily="18" charset="0"/>
            </a:endParaRPr>
          </a:p>
          <a:p>
            <a:pPr algn="ctr">
              <a:buNone/>
            </a:pPr>
            <a:r>
              <a:rPr lang="sr-Latn-CS" sz="1400" dirty="0" smtClean="0">
                <a:latin typeface="Times New Roman" panose="02020603050405020304" pitchFamily="18" charset="0"/>
                <a:cs typeface="Times New Roman" panose="02020603050405020304" pitchFamily="18" charset="0"/>
              </a:rPr>
              <a:t>↓</a:t>
            </a:r>
            <a:endParaRPr lang="sr-Latn-CS" sz="1400" dirty="0" smtClean="0">
              <a:latin typeface="Times New Roman" panose="02020603050405020304" pitchFamily="18" charset="0"/>
              <a:cs typeface="Times New Roman" panose="02020603050405020304" pitchFamily="18" charset="0"/>
            </a:endParaRPr>
          </a:p>
          <a:p>
            <a:pPr algn="ctr">
              <a:buNone/>
            </a:pPr>
            <a:r>
              <a:rPr lang="sr-Latn-CS" sz="1400" dirty="0" smtClean="0">
                <a:latin typeface="Times New Roman" panose="02020603050405020304" pitchFamily="18" charset="0"/>
                <a:cs typeface="Times New Roman" panose="02020603050405020304" pitchFamily="18" charset="0"/>
              </a:rPr>
              <a:t>Hlađenje mleka</a:t>
            </a:r>
            <a:r>
              <a:rPr lang="sr-Latn-RS" sz="1400" dirty="0" smtClean="0">
                <a:latin typeface="Times New Roman" panose="02020603050405020304" pitchFamily="18" charset="0"/>
                <a:cs typeface="Times New Roman" panose="02020603050405020304" pitchFamily="18" charset="0"/>
              </a:rPr>
              <a:t>, </a:t>
            </a:r>
            <a:r>
              <a:rPr lang="sr-Latn-CS" sz="1400" dirty="0" smtClean="0">
                <a:latin typeface="Times New Roman" panose="02020603050405020304" pitchFamily="18" charset="0"/>
                <a:cs typeface="Times New Roman" panose="02020603050405020304" pitchFamily="18" charset="0"/>
              </a:rPr>
              <a:t>pločasti hladionik,  t=</a:t>
            </a:r>
            <a:r>
              <a:rPr lang="sr-Cyrl-CS" sz="1400" dirty="0" smtClean="0">
                <a:latin typeface="Times New Roman" panose="02020603050405020304" pitchFamily="18" charset="0"/>
                <a:cs typeface="Times New Roman" panose="02020603050405020304" pitchFamily="18" charset="0"/>
              </a:rPr>
              <a:t>4</a:t>
            </a:r>
            <a:r>
              <a:rPr lang="sr-Cyrl-CS" sz="1400" baseline="30000" dirty="0" smtClean="0">
                <a:latin typeface="Times New Roman" panose="02020603050405020304" pitchFamily="18" charset="0"/>
                <a:cs typeface="Times New Roman" panose="02020603050405020304" pitchFamily="18" charset="0"/>
              </a:rPr>
              <a:t>0</a:t>
            </a:r>
            <a:r>
              <a:rPr lang="sr-Cyrl-CS" sz="1400" dirty="0" smtClean="0">
                <a:latin typeface="Times New Roman" panose="02020603050405020304" pitchFamily="18" charset="0"/>
                <a:cs typeface="Times New Roman" panose="02020603050405020304" pitchFamily="18" charset="0"/>
              </a:rPr>
              <a:t>С</a:t>
            </a:r>
            <a:r>
              <a:rPr lang="sr-Cyrl-CS" sz="1400" b="1" dirty="0" smtClean="0">
                <a:latin typeface="Times New Roman" panose="02020603050405020304" pitchFamily="18" charset="0"/>
                <a:cs typeface="Times New Roman" panose="02020603050405020304" pitchFamily="18" charset="0"/>
              </a:rPr>
              <a:t> </a:t>
            </a:r>
            <a:endParaRPr lang="sr-Latn-RS" sz="1400" b="1" dirty="0" smtClean="0">
              <a:latin typeface="Times New Roman" panose="02020603050405020304" pitchFamily="18" charset="0"/>
              <a:cs typeface="Times New Roman" panose="02020603050405020304" pitchFamily="18" charset="0"/>
            </a:endParaRPr>
          </a:p>
          <a:p>
            <a:pPr algn="ctr">
              <a:buNone/>
            </a:pPr>
            <a:r>
              <a:rPr lang="sr-Cyrl-CS" sz="1400" b="1" dirty="0" smtClean="0">
                <a:latin typeface="Times New Roman" panose="02020603050405020304" pitchFamily="18" charset="0"/>
                <a:cs typeface="Times New Roman" panose="02020603050405020304" pitchFamily="18" charset="0"/>
              </a:rPr>
              <a:t>↓</a:t>
            </a:r>
            <a:endParaRPr lang="sr-Latn-RS" sz="1400" b="1" dirty="0" smtClean="0">
              <a:latin typeface="Times New Roman" panose="02020603050405020304" pitchFamily="18" charset="0"/>
              <a:cs typeface="Times New Roman" panose="02020603050405020304" pitchFamily="18" charset="0"/>
            </a:endParaRPr>
          </a:p>
          <a:p>
            <a:pPr algn="ctr">
              <a:buNone/>
            </a:pPr>
            <a:r>
              <a:rPr lang="sr-Latn-CS" sz="1400" dirty="0" smtClean="0">
                <a:latin typeface="Times New Roman" panose="02020603050405020304" pitchFamily="18" charset="0"/>
                <a:cs typeface="Times New Roman" panose="02020603050405020304" pitchFamily="18" charset="0"/>
              </a:rPr>
              <a:t>Skladištenje sirovog mleka</a:t>
            </a:r>
            <a:r>
              <a:rPr lang="sr-Latn-RS" sz="1400" dirty="0" smtClean="0">
                <a:latin typeface="Times New Roman" panose="02020603050405020304" pitchFamily="18" charset="0"/>
                <a:cs typeface="Times New Roman" panose="02020603050405020304" pitchFamily="18" charset="0"/>
              </a:rPr>
              <a:t>, </a:t>
            </a:r>
            <a:r>
              <a:rPr lang="sr-Latn-CS" sz="1400" dirty="0" smtClean="0">
                <a:latin typeface="Times New Roman" panose="02020603050405020304" pitchFamily="18" charset="0"/>
                <a:cs typeface="Times New Roman" panose="02020603050405020304" pitchFamily="18" charset="0"/>
              </a:rPr>
              <a:t>silos, ili tank</a:t>
            </a:r>
            <a:endParaRPr lang="sr-Latn-CS" sz="1400" dirty="0" smtClean="0">
              <a:latin typeface="Times New Roman" panose="02020603050405020304" pitchFamily="18" charset="0"/>
              <a:cs typeface="Times New Roman" panose="02020603050405020304" pitchFamily="18" charset="0"/>
            </a:endParaRPr>
          </a:p>
          <a:p>
            <a:pPr algn="ctr">
              <a:buNone/>
            </a:pPr>
            <a:r>
              <a:rPr lang="sr-Latn-CS" sz="1400" dirty="0" smtClean="0">
                <a:latin typeface="Times New Roman" panose="02020603050405020304" pitchFamily="18" charset="0"/>
                <a:cs typeface="Times New Roman" panose="02020603050405020304" pitchFamily="18" charset="0"/>
              </a:rPr>
              <a:t>↓</a:t>
            </a:r>
            <a:endParaRPr lang="sr-Latn-CS" sz="1400" dirty="0" smtClean="0">
              <a:latin typeface="Times New Roman" panose="02020603050405020304" pitchFamily="18" charset="0"/>
              <a:cs typeface="Times New Roman" panose="02020603050405020304" pitchFamily="18" charset="0"/>
            </a:endParaRPr>
          </a:p>
          <a:p>
            <a:pPr algn="ctr">
              <a:buNone/>
            </a:pPr>
            <a:r>
              <a:rPr lang="sr-Latn-CS" sz="1400" dirty="0" smtClean="0">
                <a:latin typeface="Times New Roman" panose="02020603050405020304" pitchFamily="18" charset="0"/>
                <a:cs typeface="Times New Roman" panose="02020603050405020304" pitchFamily="18" charset="0"/>
              </a:rPr>
              <a:t>Standardizacija mlečne masti, separator, t=45 до 50</a:t>
            </a:r>
            <a:r>
              <a:rPr lang="sr-Latn-CS" sz="1400" baseline="30000" dirty="0" smtClean="0">
                <a:latin typeface="Times New Roman" panose="02020603050405020304" pitchFamily="18" charset="0"/>
                <a:cs typeface="Times New Roman" panose="02020603050405020304" pitchFamily="18" charset="0"/>
              </a:rPr>
              <a:t>o</a:t>
            </a:r>
            <a:r>
              <a:rPr lang="sr-Latn-CS" sz="1400" dirty="0" smtClean="0">
                <a:latin typeface="Times New Roman" panose="02020603050405020304" pitchFamily="18" charset="0"/>
                <a:cs typeface="Times New Roman" panose="02020603050405020304" pitchFamily="18" charset="0"/>
              </a:rPr>
              <a:t>C, izdvajanje pavlake </a:t>
            </a:r>
            <a:endParaRPr lang="sr-Latn-CS" sz="1400" dirty="0" smtClean="0">
              <a:latin typeface="Times New Roman" panose="02020603050405020304" pitchFamily="18" charset="0"/>
              <a:cs typeface="Times New Roman" panose="02020603050405020304" pitchFamily="18" charset="0"/>
            </a:endParaRPr>
          </a:p>
          <a:p>
            <a:pPr algn="ctr">
              <a:buNone/>
            </a:pPr>
            <a:r>
              <a:rPr lang="sr-Latn-CS" sz="1400" dirty="0" smtClean="0">
                <a:latin typeface="Times New Roman" panose="02020603050405020304" pitchFamily="18" charset="0"/>
                <a:cs typeface="Times New Roman" panose="02020603050405020304" pitchFamily="18" charset="0"/>
              </a:rPr>
              <a:t>↓</a:t>
            </a:r>
            <a:endParaRPr lang="sr-Latn-CS" sz="1400" dirty="0" smtClean="0">
              <a:latin typeface="Times New Roman" panose="02020603050405020304" pitchFamily="18" charset="0"/>
              <a:cs typeface="Times New Roman" panose="02020603050405020304" pitchFamily="18" charset="0"/>
            </a:endParaRPr>
          </a:p>
          <a:p>
            <a:pPr algn="ctr">
              <a:buNone/>
            </a:pPr>
            <a:r>
              <a:rPr lang="sr-Latn-CS" sz="1400" dirty="0" smtClean="0">
                <a:latin typeface="Times New Roman" panose="02020603050405020304" pitchFamily="18" charset="0"/>
                <a:cs typeface="Times New Roman" panose="02020603050405020304" pitchFamily="18" charset="0"/>
              </a:rPr>
              <a:t>Homogenizacija</a:t>
            </a:r>
            <a:r>
              <a:rPr lang="sr-Latn-RS" sz="1400" dirty="0" smtClean="0">
                <a:latin typeface="Times New Roman" panose="02020603050405020304" pitchFamily="18" charset="0"/>
                <a:cs typeface="Times New Roman" panose="02020603050405020304" pitchFamily="18" charset="0"/>
              </a:rPr>
              <a:t>, </a:t>
            </a:r>
            <a:r>
              <a:rPr lang="sr-Latn-CS" sz="1400" dirty="0" smtClean="0">
                <a:latin typeface="Times New Roman" panose="02020603050405020304" pitchFamily="18" charset="0"/>
                <a:cs typeface="Times New Roman" panose="02020603050405020304" pitchFamily="18" charset="0"/>
              </a:rPr>
              <a:t>homogenizator</a:t>
            </a:r>
            <a:r>
              <a:rPr lang="sr-Latn-RS" sz="1400" dirty="0" smtClean="0">
                <a:latin typeface="Times New Roman" panose="02020603050405020304" pitchFamily="18" charset="0"/>
                <a:cs typeface="Times New Roman" panose="02020603050405020304" pitchFamily="18" charset="0"/>
              </a:rPr>
              <a:t>, </a:t>
            </a:r>
            <a:r>
              <a:rPr lang="sr-Cyrl-CS" sz="1400" dirty="0" smtClean="0">
                <a:latin typeface="Times New Roman" panose="02020603050405020304" pitchFamily="18" charset="0"/>
                <a:cs typeface="Times New Roman" panose="02020603050405020304" pitchFamily="18" charset="0"/>
              </a:rPr>
              <a:t>Р=15</a:t>
            </a:r>
            <a:r>
              <a:rPr lang="sr-Latn-CS" sz="1400" dirty="0" smtClean="0">
                <a:latin typeface="Times New Roman" panose="02020603050405020304" pitchFamily="18" charset="0"/>
                <a:cs typeface="Times New Roman" panose="02020603050405020304" pitchFamily="18" charset="0"/>
              </a:rPr>
              <a:t>-</a:t>
            </a:r>
            <a:r>
              <a:rPr lang="sr-Cyrl-CS" sz="1400" dirty="0" smtClean="0">
                <a:latin typeface="Times New Roman" panose="02020603050405020304" pitchFamily="18" charset="0"/>
                <a:cs typeface="Times New Roman" panose="02020603050405020304" pitchFamily="18" charset="0"/>
              </a:rPr>
              <a:t>25МРа </a:t>
            </a:r>
            <a:r>
              <a:rPr lang="sr-Latn-CS" sz="1400" dirty="0" smtClean="0">
                <a:latin typeface="Times New Roman" panose="02020603050405020304" pitchFamily="18" charset="0"/>
                <a:cs typeface="Times New Roman" panose="02020603050405020304" pitchFamily="18" charset="0"/>
              </a:rPr>
              <a:t>i</a:t>
            </a:r>
            <a:r>
              <a:rPr lang="sr-Cyrl-CS" sz="1400" dirty="0" smtClean="0">
                <a:latin typeface="Times New Roman" panose="02020603050405020304" pitchFamily="18" charset="0"/>
                <a:cs typeface="Times New Roman" panose="02020603050405020304" pitchFamily="18" charset="0"/>
              </a:rPr>
              <a:t> Р=5</a:t>
            </a:r>
            <a:r>
              <a:rPr lang="sr-Latn-CS" sz="1400" dirty="0" smtClean="0">
                <a:latin typeface="Times New Roman" panose="02020603050405020304" pitchFamily="18" charset="0"/>
                <a:cs typeface="Times New Roman" panose="02020603050405020304" pitchFamily="18" charset="0"/>
              </a:rPr>
              <a:t>-</a:t>
            </a:r>
            <a:r>
              <a:rPr lang="sr-Cyrl-CS" sz="1400" dirty="0" smtClean="0">
                <a:latin typeface="Times New Roman" panose="02020603050405020304" pitchFamily="18" charset="0"/>
                <a:cs typeface="Times New Roman" panose="02020603050405020304" pitchFamily="18" charset="0"/>
              </a:rPr>
              <a:t>10МРа</a:t>
            </a:r>
            <a:r>
              <a:rPr lang="sr-Latn-CS" sz="1400" dirty="0" smtClean="0">
                <a:latin typeface="Times New Roman" panose="02020603050405020304" pitchFamily="18" charset="0"/>
                <a:cs typeface="Times New Roman" panose="02020603050405020304" pitchFamily="18" charset="0"/>
              </a:rPr>
              <a:t>, t</a:t>
            </a:r>
            <a:r>
              <a:rPr lang="ru-RU" sz="1400" dirty="0" smtClean="0">
                <a:latin typeface="Times New Roman" panose="02020603050405020304" pitchFamily="18" charset="0"/>
                <a:cs typeface="Times New Roman" panose="02020603050405020304" pitchFamily="18" charset="0"/>
              </a:rPr>
              <a:t>=</a:t>
            </a:r>
            <a:r>
              <a:rPr lang="sr-Cyrl-CS" sz="1400" dirty="0" smtClean="0">
                <a:latin typeface="Times New Roman" panose="02020603050405020304" pitchFamily="18" charset="0"/>
                <a:cs typeface="Times New Roman" panose="02020603050405020304" pitchFamily="18" charset="0"/>
              </a:rPr>
              <a:t>60</a:t>
            </a:r>
            <a:r>
              <a:rPr lang="sr-Latn-CS" sz="1400" dirty="0" smtClean="0">
                <a:latin typeface="Times New Roman" panose="02020603050405020304" pitchFamily="18" charset="0"/>
                <a:cs typeface="Times New Roman" panose="02020603050405020304" pitchFamily="18" charset="0"/>
              </a:rPr>
              <a:t>-</a:t>
            </a:r>
            <a:r>
              <a:rPr lang="sr-Cyrl-CS" sz="1400" dirty="0" smtClean="0">
                <a:latin typeface="Times New Roman" panose="02020603050405020304" pitchFamily="18" charset="0"/>
                <a:cs typeface="Times New Roman" panose="02020603050405020304" pitchFamily="18" charset="0"/>
              </a:rPr>
              <a:t>70</a:t>
            </a:r>
            <a:r>
              <a:rPr lang="sr-Cyrl-CS" sz="1400" baseline="30000" dirty="0" smtClean="0">
                <a:latin typeface="Times New Roman" panose="02020603050405020304" pitchFamily="18" charset="0"/>
                <a:cs typeface="Times New Roman" panose="02020603050405020304" pitchFamily="18" charset="0"/>
              </a:rPr>
              <a:t> о</a:t>
            </a:r>
            <a:r>
              <a:rPr lang="sr-Cyrl-CS" sz="1400" dirty="0" smtClean="0">
                <a:latin typeface="Times New Roman" panose="02020603050405020304" pitchFamily="18" charset="0"/>
                <a:cs typeface="Times New Roman" panose="02020603050405020304" pitchFamily="18" charset="0"/>
              </a:rPr>
              <a:t>С </a:t>
            </a:r>
            <a:endParaRPr lang="sr-Latn-RS" sz="1400" dirty="0" smtClean="0">
              <a:latin typeface="Times New Roman" panose="02020603050405020304" pitchFamily="18" charset="0"/>
              <a:cs typeface="Times New Roman" panose="02020603050405020304" pitchFamily="18" charset="0"/>
            </a:endParaRPr>
          </a:p>
          <a:p>
            <a:pPr algn="ctr">
              <a:buNone/>
            </a:pPr>
            <a:r>
              <a:rPr lang="sr-Cyrl-CS" sz="1400" dirty="0" smtClean="0">
                <a:latin typeface="Times New Roman" panose="02020603050405020304" pitchFamily="18" charset="0"/>
                <a:cs typeface="Times New Roman" panose="02020603050405020304" pitchFamily="18" charset="0"/>
              </a:rPr>
              <a:t>↓</a:t>
            </a:r>
            <a:endParaRPr lang="sr-Latn-RS" sz="1400" dirty="0" smtClean="0">
              <a:latin typeface="Times New Roman" panose="02020603050405020304" pitchFamily="18" charset="0"/>
              <a:cs typeface="Times New Roman" panose="02020603050405020304" pitchFamily="18" charset="0"/>
            </a:endParaRPr>
          </a:p>
          <a:p>
            <a:pPr algn="ctr">
              <a:buNone/>
            </a:pPr>
            <a:r>
              <a:rPr lang="sr-Latn-CS" sz="1400" dirty="0" smtClean="0">
                <a:latin typeface="Times New Roman" panose="02020603050405020304" pitchFamily="18" charset="0"/>
                <a:cs typeface="Times New Roman" panose="02020603050405020304" pitchFamily="18" charset="0"/>
              </a:rPr>
              <a:t>dezodoracija (uklanjanje mirisa), dezodorator</a:t>
            </a:r>
            <a:r>
              <a:rPr lang="ru-RU" sz="1400" b="1" dirty="0" smtClean="0">
                <a:latin typeface="Times New Roman" panose="02020603050405020304" pitchFamily="18" charset="0"/>
                <a:cs typeface="Times New Roman" panose="02020603050405020304" pitchFamily="18" charset="0"/>
              </a:rPr>
              <a:t> </a:t>
            </a:r>
            <a:endParaRPr lang="sr-Latn-RS" sz="1400" b="1" dirty="0" smtClean="0">
              <a:latin typeface="Times New Roman" panose="02020603050405020304" pitchFamily="18" charset="0"/>
              <a:cs typeface="Times New Roman" panose="02020603050405020304" pitchFamily="18" charset="0"/>
            </a:endParaRPr>
          </a:p>
          <a:p>
            <a:pPr algn="ctr">
              <a:buNone/>
            </a:pPr>
            <a:r>
              <a:rPr lang="ru-RU" sz="1400" b="1" dirty="0" smtClean="0">
                <a:latin typeface="Times New Roman" panose="02020603050405020304" pitchFamily="18" charset="0"/>
                <a:cs typeface="Times New Roman" panose="02020603050405020304" pitchFamily="18" charset="0"/>
              </a:rPr>
              <a:t>↓</a:t>
            </a:r>
            <a:endParaRPr lang="sr-Latn-RS" sz="1400" b="1" dirty="0" smtClean="0">
              <a:latin typeface="Times New Roman" panose="02020603050405020304" pitchFamily="18" charset="0"/>
              <a:cs typeface="Times New Roman" panose="02020603050405020304" pitchFamily="18" charset="0"/>
            </a:endParaRPr>
          </a:p>
          <a:p>
            <a:pPr algn="ctr">
              <a:buNone/>
            </a:pPr>
            <a:r>
              <a:rPr lang="sr-Latn-CS" sz="1400" dirty="0" smtClean="0">
                <a:latin typeface="Times New Roman" panose="02020603050405020304" pitchFamily="18" charset="0"/>
                <a:cs typeface="Times New Roman" panose="02020603050405020304" pitchFamily="18" charset="0"/>
              </a:rPr>
              <a:t>pasterizacija mleka</a:t>
            </a:r>
            <a:r>
              <a:rPr lang="sr-Latn-RS" sz="1400" dirty="0" smtClean="0">
                <a:latin typeface="Times New Roman" panose="02020603050405020304" pitchFamily="18" charset="0"/>
                <a:cs typeface="Times New Roman" panose="02020603050405020304" pitchFamily="18" charset="0"/>
              </a:rPr>
              <a:t>, </a:t>
            </a:r>
            <a:r>
              <a:rPr lang="sr-Latn-CS" sz="1400" dirty="0" smtClean="0">
                <a:latin typeface="Times New Roman" panose="02020603050405020304" pitchFamily="18" charset="0"/>
                <a:cs typeface="Times New Roman" panose="02020603050405020304" pitchFamily="18" charset="0"/>
              </a:rPr>
              <a:t>pločasti razmenjivač toplote (pasterizator) t = min</a:t>
            </a:r>
            <a:r>
              <a:rPr lang="sr-Cyrl-CS" sz="1400" dirty="0" smtClean="0">
                <a:latin typeface="Times New Roman" panose="02020603050405020304" pitchFamily="18" charset="0"/>
                <a:cs typeface="Times New Roman" panose="02020603050405020304" pitchFamily="18" charset="0"/>
              </a:rPr>
              <a:t>. 72</a:t>
            </a:r>
            <a:r>
              <a:rPr lang="sr-Latn-CS" sz="1400" baseline="30000" dirty="0" smtClean="0">
                <a:latin typeface="Times New Roman" panose="02020603050405020304" pitchFamily="18" charset="0"/>
                <a:cs typeface="Times New Roman" panose="02020603050405020304" pitchFamily="18" charset="0"/>
              </a:rPr>
              <a:t> o</a:t>
            </a:r>
            <a:r>
              <a:rPr lang="sr-Latn-CS" sz="1400" dirty="0" smtClean="0">
                <a:latin typeface="Times New Roman" panose="02020603050405020304" pitchFamily="18" charset="0"/>
                <a:cs typeface="Times New Roman" panose="02020603050405020304" pitchFamily="18" charset="0"/>
              </a:rPr>
              <a:t>C, Ƭ=</a:t>
            </a:r>
            <a:r>
              <a:rPr lang="sr-Cyrl-CS" sz="1400" dirty="0" smtClean="0">
                <a:latin typeface="Times New Roman" panose="02020603050405020304" pitchFamily="18" charset="0"/>
                <a:cs typeface="Times New Roman" panose="02020603050405020304" pitchFamily="18" charset="0"/>
              </a:rPr>
              <a:t> 15s </a:t>
            </a:r>
            <a:endParaRPr lang="sr-Latn-RS" sz="1400" dirty="0" smtClean="0">
              <a:latin typeface="Times New Roman" panose="02020603050405020304" pitchFamily="18" charset="0"/>
              <a:cs typeface="Times New Roman" panose="02020603050405020304" pitchFamily="18" charset="0"/>
            </a:endParaRPr>
          </a:p>
          <a:p>
            <a:pPr algn="ctr">
              <a:buNone/>
            </a:pPr>
            <a:r>
              <a:rPr lang="sr-Cyrl-CS" sz="1400" dirty="0" smtClean="0">
                <a:latin typeface="Times New Roman" panose="02020603050405020304" pitchFamily="18" charset="0"/>
                <a:cs typeface="Times New Roman" panose="02020603050405020304" pitchFamily="18" charset="0"/>
              </a:rPr>
              <a:t>↓</a:t>
            </a:r>
            <a:endParaRPr lang="sr-Latn-RS" sz="1400" dirty="0" smtClean="0">
              <a:latin typeface="Times New Roman" panose="02020603050405020304" pitchFamily="18" charset="0"/>
              <a:cs typeface="Times New Roman" panose="02020603050405020304" pitchFamily="18" charset="0"/>
            </a:endParaRPr>
          </a:p>
          <a:p>
            <a:pPr algn="ctr">
              <a:buNone/>
            </a:pPr>
            <a:r>
              <a:rPr lang="sr-Latn-CS" sz="1400" dirty="0" smtClean="0">
                <a:latin typeface="Times New Roman" panose="02020603050405020304" pitchFamily="18" charset="0"/>
                <a:cs typeface="Times New Roman" panose="02020603050405020304" pitchFamily="18" charset="0"/>
              </a:rPr>
              <a:t>punjenje i zatvaranje ambalaža, Kombinovana (tetrapak</a:t>
            </a:r>
            <a:r>
              <a:rPr lang="ru-RU" sz="1400" dirty="0" smtClean="0">
                <a:latin typeface="Times New Roman" panose="02020603050405020304" pitchFamily="18" charset="0"/>
                <a:cs typeface="Times New Roman" panose="02020603050405020304" pitchFamily="18" charset="0"/>
              </a:rPr>
              <a:t>) </a:t>
            </a:r>
            <a:r>
              <a:rPr lang="sr-Latn-CS" sz="1400" dirty="0" smtClean="0">
                <a:latin typeface="Times New Roman" panose="02020603050405020304" pitchFamily="18" charset="0"/>
                <a:cs typeface="Times New Roman" panose="02020603050405020304" pitchFamily="18" charset="0"/>
              </a:rPr>
              <a:t>plastična </a:t>
            </a:r>
            <a:r>
              <a:rPr lang="ru-RU" sz="1400" dirty="0" smtClean="0">
                <a:latin typeface="Times New Roman" panose="02020603050405020304" pitchFamily="18" charset="0"/>
                <a:cs typeface="Times New Roman" panose="02020603050405020304" pitchFamily="18" charset="0"/>
              </a:rPr>
              <a:t>(</a:t>
            </a:r>
            <a:r>
              <a:rPr lang="sr-Latn-CS" sz="1400" dirty="0" smtClean="0">
                <a:latin typeface="Times New Roman" panose="02020603050405020304" pitchFamily="18" charset="0"/>
                <a:cs typeface="Times New Roman" panose="02020603050405020304" pitchFamily="18" charset="0"/>
              </a:rPr>
              <a:t>kese i boce</a:t>
            </a:r>
            <a:r>
              <a:rPr lang="ru-RU" sz="1400" dirty="0" smtClean="0">
                <a:latin typeface="Times New Roman" panose="02020603050405020304" pitchFamily="18" charset="0"/>
                <a:cs typeface="Times New Roman" panose="02020603050405020304" pitchFamily="18" charset="0"/>
              </a:rPr>
              <a:t>)</a:t>
            </a:r>
            <a:endParaRPr lang="sr-Latn-RS" sz="1400" dirty="0" smtClean="0">
              <a:latin typeface="Times New Roman" panose="02020603050405020304" pitchFamily="18" charset="0"/>
              <a:cs typeface="Times New Roman" panose="02020603050405020304" pitchFamily="18" charset="0"/>
            </a:endParaRPr>
          </a:p>
          <a:p>
            <a:pPr algn="ctr">
              <a:buNone/>
            </a:pPr>
            <a:r>
              <a:rPr lang="ru-RU" sz="1400" dirty="0" smtClean="0">
                <a:latin typeface="Times New Roman" panose="02020603050405020304" pitchFamily="18" charset="0"/>
                <a:cs typeface="Times New Roman" panose="02020603050405020304" pitchFamily="18" charset="0"/>
              </a:rPr>
              <a:t>↓</a:t>
            </a:r>
            <a:endParaRPr lang="sr-Latn-RS" sz="1400" dirty="0" smtClean="0">
              <a:latin typeface="Times New Roman" panose="02020603050405020304" pitchFamily="18" charset="0"/>
              <a:cs typeface="Times New Roman" panose="02020603050405020304" pitchFamily="18" charset="0"/>
            </a:endParaRPr>
          </a:p>
          <a:p>
            <a:pPr algn="ctr">
              <a:buNone/>
            </a:pPr>
            <a:r>
              <a:rPr lang="sr-Latn-CS" sz="1400" dirty="0" smtClean="0">
                <a:latin typeface="Times New Roman" panose="02020603050405020304" pitchFamily="18" charset="0"/>
                <a:cs typeface="Times New Roman" panose="02020603050405020304" pitchFamily="18" charset="0"/>
              </a:rPr>
              <a:t> skladištenje,  t=</a:t>
            </a:r>
            <a:r>
              <a:rPr lang="sr-Cyrl-CS" sz="1400" dirty="0" smtClean="0">
                <a:latin typeface="Times New Roman" panose="02020603050405020304" pitchFamily="18" charset="0"/>
                <a:cs typeface="Times New Roman" panose="02020603050405020304" pitchFamily="18" charset="0"/>
              </a:rPr>
              <a:t>4</a:t>
            </a:r>
            <a:r>
              <a:rPr lang="sr-Cyrl-CS" sz="1400" baseline="30000" dirty="0" smtClean="0">
                <a:latin typeface="Times New Roman" panose="02020603050405020304" pitchFamily="18" charset="0"/>
                <a:cs typeface="Times New Roman" panose="02020603050405020304" pitchFamily="18" charset="0"/>
              </a:rPr>
              <a:t>0</a:t>
            </a:r>
            <a:r>
              <a:rPr lang="sr-Cyrl-CS" sz="1400" dirty="0" smtClean="0">
                <a:latin typeface="Times New Roman" panose="02020603050405020304" pitchFamily="18" charset="0"/>
                <a:cs typeface="Times New Roman" panose="02020603050405020304" pitchFamily="18" charset="0"/>
              </a:rPr>
              <a:t>С</a:t>
            </a:r>
            <a:r>
              <a:rPr lang="sr-Cyrl-CS" sz="1400" b="1"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74638"/>
            <a:ext cx="8229600" cy="439718"/>
          </a:xfrm>
        </p:spPr>
        <p:txBody>
          <a:bodyPr>
            <a:normAutofit fontScale="90000"/>
          </a:bodyPr>
          <a:lstStyle/>
          <a:p>
            <a:pPr algn="ctr"/>
            <a:r>
              <a:rPr lang="sr-Latn-CS" sz="2400" i="1" dirty="0" smtClean="0">
                <a:effectLst/>
                <a:latin typeface="Times New Roman" panose="02020603050405020304" pitchFamily="18" charset="0"/>
                <a:cs typeface="Times New Roman" panose="02020603050405020304" pitchFamily="18" charset="0"/>
              </a:rPr>
              <a:t>Tehnološki postupak proizvodnje pasterizovanog mleka</a:t>
            </a:r>
            <a:endParaRPr lang="en-US" sz="2400" i="1" dirty="0">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i="1" dirty="0" err="1" smtClean="0">
                <a:effectLst/>
                <a:latin typeface="Times New Roman" panose="02020603050405020304" pitchFamily="18" charset="0"/>
                <a:cs typeface="Times New Roman" panose="02020603050405020304" pitchFamily="18" charset="0"/>
              </a:rPr>
              <a:t>Proizvodi</a:t>
            </a:r>
            <a:r>
              <a:rPr lang="en-US" sz="6000" i="1" dirty="0" smtClean="0">
                <a:effectLst/>
                <a:latin typeface="Times New Roman" panose="02020603050405020304" pitchFamily="18" charset="0"/>
                <a:cs typeface="Times New Roman" panose="02020603050405020304" pitchFamily="18" charset="0"/>
              </a:rPr>
              <a:t> </a:t>
            </a:r>
            <a:r>
              <a:rPr lang="en-US" sz="6000" i="1" dirty="0" err="1" smtClean="0">
                <a:effectLst/>
                <a:latin typeface="Times New Roman" panose="02020603050405020304" pitchFamily="18" charset="0"/>
                <a:cs typeface="Times New Roman" panose="02020603050405020304" pitchFamily="18" charset="0"/>
              </a:rPr>
              <a:t>od</a:t>
            </a:r>
            <a:r>
              <a:rPr lang="en-US" sz="6000" i="1" dirty="0" smtClean="0">
                <a:effectLst/>
                <a:latin typeface="Times New Roman" panose="02020603050405020304" pitchFamily="18" charset="0"/>
                <a:cs typeface="Times New Roman" panose="02020603050405020304" pitchFamily="18" charset="0"/>
              </a:rPr>
              <a:t> </a:t>
            </a:r>
            <a:r>
              <a:rPr lang="en-US" sz="6000" i="1" dirty="0" err="1" smtClean="0">
                <a:effectLst/>
                <a:latin typeface="Times New Roman" panose="02020603050405020304" pitchFamily="18" charset="0"/>
                <a:cs typeface="Times New Roman" panose="02020603050405020304" pitchFamily="18" charset="0"/>
              </a:rPr>
              <a:t>mleka</a:t>
            </a:r>
            <a:br>
              <a:rPr lang="en-US" dirty="0" smtClean="0"/>
            </a:br>
            <a:endParaRPr lang="en-US" dirty="0"/>
          </a:p>
        </p:txBody>
      </p:sp>
      <p:sp>
        <p:nvSpPr>
          <p:cNvPr id="3" name="Text Placeholder 2"/>
          <p:cNvSpPr>
            <a:spLocks noGrp="1"/>
          </p:cNvSpPr>
          <p:nvPr>
            <p:ph type="body" idx="1"/>
          </p:nvPr>
        </p:nvSpPr>
        <p:spPr>
          <a:xfrm>
            <a:off x="3922713" y="2500306"/>
            <a:ext cx="4572000" cy="4143404"/>
          </a:xfrm>
        </p:spPr>
        <p:txBody>
          <a:bodyPr>
            <a:noAutofit/>
          </a:bodyPr>
          <a:lstStyle/>
          <a:p>
            <a:pPr>
              <a:buFont typeface="Arial" panose="020B0604020202020204" pitchFamily="34" charset="0"/>
              <a:buChar char="•"/>
            </a:pPr>
            <a:r>
              <a:rPr lang="sr-Latn-R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Kiselo</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mleko</a:t>
            </a:r>
            <a:r>
              <a:rPr lang="en-US" sz="2800" b="1" i="1" dirty="0" smtClean="0">
                <a:latin typeface="Times New Roman" panose="02020603050405020304" pitchFamily="18" charset="0"/>
                <a:cs typeface="Times New Roman" panose="02020603050405020304" pitchFamily="18" charset="0"/>
              </a:rPr>
              <a:t> </a:t>
            </a:r>
            <a:endParaRPr lang="sr-Latn-RS" sz="2800" b="1" i="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sr-Latn-RS" sz="2800" b="1" i="1" dirty="0" smtClean="0">
                <a:latin typeface="Times New Roman" panose="02020603050405020304" pitchFamily="18" charset="0"/>
                <a:cs typeface="Times New Roman" panose="02020603050405020304" pitchFamily="18" charset="0"/>
              </a:rPr>
              <a:t> Čvrsti j</a:t>
            </a:r>
            <a:r>
              <a:rPr lang="en-US" sz="2800" b="1" i="1" dirty="0" err="1" smtClean="0">
                <a:latin typeface="Times New Roman" panose="02020603050405020304" pitchFamily="18" charset="0"/>
                <a:cs typeface="Times New Roman" panose="02020603050405020304" pitchFamily="18" charset="0"/>
              </a:rPr>
              <a:t>ogurt</a:t>
            </a:r>
            <a:r>
              <a:rPr lang="en-US" sz="2800" b="1" i="1" dirty="0" smtClean="0">
                <a:latin typeface="Times New Roman" panose="02020603050405020304" pitchFamily="18" charset="0"/>
                <a:cs typeface="Times New Roman" panose="02020603050405020304" pitchFamily="18" charset="0"/>
              </a:rPr>
              <a:t> </a:t>
            </a:r>
            <a:endParaRPr lang="sr-Latn-RS" sz="2800" b="1" i="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sr-Latn-RS" sz="2800" b="1" i="1" dirty="0" smtClean="0">
                <a:latin typeface="Times New Roman" panose="02020603050405020304" pitchFamily="18" charset="0"/>
                <a:cs typeface="Times New Roman" panose="02020603050405020304" pitchFamily="18" charset="0"/>
              </a:rPr>
              <a:t> Skuta</a:t>
            </a:r>
            <a:endParaRPr lang="sr-Latn-RS" sz="2800" b="1" i="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sr-Latn-RS" sz="2800" b="1" i="1" dirty="0" smtClean="0">
                <a:latin typeface="Times New Roman" panose="02020603050405020304" pitchFamily="18" charset="0"/>
                <a:cs typeface="Times New Roman" panose="02020603050405020304" pitchFamily="18" charset="0"/>
              </a:rPr>
              <a:t> </a:t>
            </a:r>
            <a:r>
              <a:rPr lang="sr-Latn-CS" sz="2800" b="1" i="1" dirty="0" smtClean="0">
                <a:latin typeface="Times New Roman" panose="02020603050405020304" pitchFamily="18" charset="0"/>
                <a:cs typeface="Times New Roman" panose="02020603050405020304" pitchFamily="18" charset="0"/>
              </a:rPr>
              <a:t>Kuvani sir, sir za gril</a:t>
            </a:r>
            <a:endParaRPr lang="sr-Latn-RS" sz="2800" b="1" i="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sr-Latn-RS" sz="2800" b="1" i="1" dirty="0" smtClean="0">
                <a:latin typeface="Times New Roman" panose="02020603050405020304" pitchFamily="18" charset="0"/>
                <a:cs typeface="Times New Roman" panose="02020603050405020304" pitchFamily="18" charset="0"/>
              </a:rPr>
              <a:t> Mladi beli sir</a:t>
            </a:r>
            <a:r>
              <a:rPr lang="en-US" sz="2800" b="1" i="1" dirty="0" smtClean="0">
                <a:latin typeface="Times New Roman" panose="02020603050405020304" pitchFamily="18" charset="0"/>
                <a:cs typeface="Times New Roman" panose="02020603050405020304" pitchFamily="18" charset="0"/>
              </a:rPr>
              <a:t> </a:t>
            </a:r>
            <a:endParaRPr lang="sr-Latn-RS" sz="2800" b="1" i="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sr-Latn-RS" sz="2800" b="1" i="1" dirty="0" smtClean="0">
                <a:latin typeface="Times New Roman" panose="02020603050405020304" pitchFamily="18" charset="0"/>
                <a:cs typeface="Times New Roman" panose="02020603050405020304" pitchFamily="18" charset="0"/>
              </a:rPr>
              <a:t> Kefir </a:t>
            </a:r>
            <a:endParaRPr lang="sr-Latn-RS" sz="2800" b="1" i="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sr-Latn-RS" sz="2800" b="1" i="1" dirty="0" smtClean="0">
                <a:latin typeface="Times New Roman" panose="02020603050405020304" pitchFamily="18" charset="0"/>
                <a:cs typeface="Times New Roman" panose="02020603050405020304" pitchFamily="18" charset="0"/>
              </a:rPr>
              <a:t> </a:t>
            </a:r>
            <a:r>
              <a:rPr lang="sr-Latn-CS" sz="2800" b="1" i="1" dirty="0" smtClean="0">
                <a:latin typeface="Times New Roman" panose="02020603050405020304" pitchFamily="18" charset="0"/>
                <a:cs typeface="Times New Roman" panose="02020603050405020304" pitchFamily="18" charset="0"/>
              </a:rPr>
              <a:t>Mozzarella</a:t>
            </a:r>
            <a:r>
              <a:rPr lang="en-US" sz="2800" b="1" i="1" dirty="0" smtClean="0">
                <a:latin typeface="Times New Roman" panose="02020603050405020304" pitchFamily="18" charset="0"/>
                <a:cs typeface="Times New Roman" panose="02020603050405020304" pitchFamily="18" charset="0"/>
              </a:rPr>
              <a:t> </a:t>
            </a:r>
            <a:endParaRPr lang="en-US" sz="2800" b="1"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Slovenija\mlekara\IMG-20231128-WA0012.jpg"/>
          <p:cNvPicPr/>
          <p:nvPr/>
        </p:nvPicPr>
        <p:blipFill>
          <a:blip r:embed="rId1" cstate="print"/>
          <a:srcRect/>
          <a:stretch>
            <a:fillRect/>
          </a:stretch>
        </p:blipFill>
        <p:spPr bwMode="auto">
          <a:xfrm>
            <a:off x="5000628" y="4142420"/>
            <a:ext cx="2036354" cy="2715580"/>
          </a:xfrm>
          <a:prstGeom prst="rect">
            <a:avLst/>
          </a:prstGeom>
          <a:noFill/>
          <a:ln w="9525">
            <a:noFill/>
            <a:miter lim="800000"/>
            <a:headEnd/>
            <a:tailEnd/>
          </a:ln>
        </p:spPr>
      </p:pic>
      <p:pic>
        <p:nvPicPr>
          <p:cNvPr id="3" name="Picture 2" descr="F:\Slovenija\mlekara\IMG-20231121-WA0023.jpg"/>
          <p:cNvPicPr/>
          <p:nvPr/>
        </p:nvPicPr>
        <p:blipFill>
          <a:blip r:embed="rId2" cstate="print"/>
          <a:srcRect/>
          <a:stretch>
            <a:fillRect/>
          </a:stretch>
        </p:blipFill>
        <p:spPr bwMode="auto">
          <a:xfrm>
            <a:off x="3428992" y="1142984"/>
            <a:ext cx="2082043" cy="2775480"/>
          </a:xfrm>
          <a:prstGeom prst="rect">
            <a:avLst/>
          </a:prstGeom>
          <a:noFill/>
          <a:ln w="9525">
            <a:noFill/>
            <a:miter lim="800000"/>
            <a:headEnd/>
            <a:tailEnd/>
          </a:ln>
        </p:spPr>
      </p:pic>
      <p:pic>
        <p:nvPicPr>
          <p:cNvPr id="4" name="Picture 3" descr="F:\Slovenija\mlekara\IMG-20231201-WA0057.jpg"/>
          <p:cNvPicPr/>
          <p:nvPr/>
        </p:nvPicPr>
        <p:blipFill>
          <a:blip r:embed="rId3" cstate="print"/>
          <a:srcRect/>
          <a:stretch>
            <a:fillRect/>
          </a:stretch>
        </p:blipFill>
        <p:spPr bwMode="auto">
          <a:xfrm>
            <a:off x="1785918" y="4051096"/>
            <a:ext cx="2105819" cy="2806904"/>
          </a:xfrm>
          <a:prstGeom prst="rect">
            <a:avLst/>
          </a:prstGeom>
          <a:noFill/>
          <a:ln w="9525">
            <a:noFill/>
            <a:miter lim="800000"/>
            <a:headEnd/>
            <a:tailEnd/>
          </a:ln>
        </p:spPr>
      </p:pic>
      <p:pic>
        <p:nvPicPr>
          <p:cNvPr id="5" name="Picture 4" descr="F:\Slovenija\mlekara\IMG-20231201-WA0062.jpg"/>
          <p:cNvPicPr/>
          <p:nvPr/>
        </p:nvPicPr>
        <p:blipFill>
          <a:blip r:embed="rId4" cstate="print"/>
          <a:srcRect/>
          <a:stretch>
            <a:fillRect/>
          </a:stretch>
        </p:blipFill>
        <p:spPr bwMode="auto">
          <a:xfrm>
            <a:off x="357158" y="1214422"/>
            <a:ext cx="2092530" cy="2789190"/>
          </a:xfrm>
          <a:prstGeom prst="rect">
            <a:avLst/>
          </a:prstGeom>
          <a:noFill/>
          <a:ln w="9525">
            <a:noFill/>
            <a:miter lim="800000"/>
            <a:headEnd/>
            <a:tailEnd/>
          </a:ln>
        </p:spPr>
      </p:pic>
      <p:pic>
        <p:nvPicPr>
          <p:cNvPr id="6" name="Picture 5" descr="F:\Slovenija\mlekara\IMG-20231121-WA0026.jpg"/>
          <p:cNvPicPr/>
          <p:nvPr/>
        </p:nvPicPr>
        <p:blipFill>
          <a:blip r:embed="rId5" cstate="print"/>
          <a:srcRect/>
          <a:stretch>
            <a:fillRect/>
          </a:stretch>
        </p:blipFill>
        <p:spPr bwMode="auto">
          <a:xfrm>
            <a:off x="6215074" y="1214422"/>
            <a:ext cx="1987062" cy="2648863"/>
          </a:xfrm>
          <a:prstGeom prst="rect">
            <a:avLst/>
          </a:prstGeom>
          <a:noFill/>
          <a:ln w="9525">
            <a:noFill/>
            <a:miter lim="800000"/>
            <a:headEnd/>
            <a:tailEnd/>
          </a:ln>
        </p:spPr>
      </p:pic>
      <p:sp>
        <p:nvSpPr>
          <p:cNvPr id="7" name="Rectangle 6"/>
          <p:cNvSpPr/>
          <p:nvPr/>
        </p:nvSpPr>
        <p:spPr>
          <a:xfrm>
            <a:off x="1785918" y="214290"/>
            <a:ext cx="5143536" cy="646331"/>
          </a:xfrm>
          <a:prstGeom prst="rect">
            <a:avLst/>
          </a:prstGeom>
        </p:spPr>
        <p:txBody>
          <a:bodyPr wrap="square">
            <a:spAutoFit/>
          </a:bodyPr>
          <a:lstStyle/>
          <a:p>
            <a:pPr algn="ctr"/>
            <a:r>
              <a:rPr lang="en-US" sz="3600" b="1" i="1" dirty="0" err="1" smtClean="0">
                <a:latin typeface="Times New Roman" panose="02020603050405020304" pitchFamily="18" charset="0"/>
                <a:cs typeface="Times New Roman" panose="02020603050405020304" pitchFamily="18" charset="0"/>
              </a:rPr>
              <a:t>Proizvodi</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od</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mleka</a:t>
            </a:r>
            <a:endParaRPr lang="en-US" sz="36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57232"/>
            <a:ext cx="8229600" cy="5150059"/>
          </a:xfrm>
        </p:spPr>
        <p:txBody>
          <a:bodyPr>
            <a:noAutofit/>
          </a:bodyPr>
          <a:lstStyle/>
          <a:p>
            <a:r>
              <a:rPr lang="sr-Latn-CS" sz="2000" dirty="0" smtClean="0">
                <a:latin typeface="Times New Roman" panose="02020603050405020304" pitchFamily="18" charset="0"/>
                <a:cs typeface="Times New Roman" panose="02020603050405020304" pitchFamily="18" charset="0"/>
              </a:rPr>
              <a:t>Fermentisani proizvodi od mleka proizvode se fermentacijom mleka i proizvoda od mleka dobijenih isključivo od mleka, kojima je dozvoljeno dodavanje sastojaka potrebnih za njihovu proizvodnju, pod uslovom da ti sastojci nisu dodati kako bi delimično, ili potpuno zamenili bilo koju mlečnu komponentu, primenom starter kultura za proizvode od mleka.</a:t>
            </a:r>
            <a:endParaRPr lang="en-US" sz="2000" dirty="0" smtClean="0">
              <a:latin typeface="Times New Roman" panose="02020603050405020304" pitchFamily="18" charset="0"/>
              <a:cs typeface="Times New Roman" panose="02020603050405020304" pitchFamily="18" charset="0"/>
            </a:endParaRPr>
          </a:p>
          <a:p>
            <a:pPr>
              <a:buNone/>
            </a:pPr>
            <a:endParaRPr lang="en-US" sz="2000" dirty="0" smtClean="0">
              <a:latin typeface="Times New Roman" panose="02020603050405020304" pitchFamily="18" charset="0"/>
              <a:cs typeface="Times New Roman" panose="02020603050405020304" pitchFamily="18" charset="0"/>
            </a:endParaRPr>
          </a:p>
          <a:p>
            <a:r>
              <a:rPr lang="sr-Latn-CS" sz="2000" dirty="0" smtClean="0">
                <a:latin typeface="Times New Roman" panose="02020603050405020304" pitchFamily="18" charset="0"/>
                <a:cs typeface="Times New Roman" panose="02020603050405020304" pitchFamily="18" charset="0"/>
              </a:rPr>
              <a:t>Mikroorganizmi starter kulture u fermentisanom proizvodu od mleka moraju biti aktivni do isteka roka trajanja, ili roka upotrebe proizvoda. Broj i vrsta mikroorganizama starter kulture zavisi od specifičnosti određenog proizvoda.</a:t>
            </a:r>
            <a:endParaRPr lang="en-US" sz="2000" dirty="0" smtClean="0">
              <a:latin typeface="Times New Roman" panose="02020603050405020304" pitchFamily="18" charset="0"/>
              <a:cs typeface="Times New Roman" panose="02020603050405020304" pitchFamily="18" charset="0"/>
            </a:endParaRPr>
          </a:p>
          <a:p>
            <a:pPr>
              <a:buNone/>
            </a:pPr>
            <a:endParaRPr lang="en-US" sz="2000" dirty="0" smtClean="0">
              <a:latin typeface="Times New Roman" panose="02020603050405020304" pitchFamily="18" charset="0"/>
              <a:cs typeface="Times New Roman" panose="02020603050405020304" pitchFamily="18" charset="0"/>
            </a:endParaRPr>
          </a:p>
          <a:p>
            <a:r>
              <a:rPr lang="sr-Latn-CS" sz="2000" dirty="0" smtClean="0">
                <a:latin typeface="Times New Roman" panose="02020603050405020304" pitchFamily="18" charset="0"/>
                <a:cs typeface="Times New Roman" panose="02020603050405020304" pitchFamily="18" charset="0"/>
              </a:rPr>
              <a:t>Fermentisani proizvodi od mleka mogu se podvrgnuti procesima aeracije, ili smrzavanju. Fermentisanim proizvodima od mleka mogu se dodati aromatični dodaci (voće, pire od voća, voćna pulpa, džem, voćni sirup, voćni sok, med, čokolada, kakao, lešnici, kafa i drugi aromatični dodaci), šećeri, zaslađivači i arome.</a:t>
            </a:r>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74638"/>
            <a:ext cx="8229600" cy="582594"/>
          </a:xfrm>
        </p:spPr>
        <p:txBody>
          <a:bodyPr>
            <a:normAutofit fontScale="90000"/>
          </a:bodyPr>
          <a:lstStyle/>
          <a:p>
            <a:pPr algn="ctr"/>
            <a:br>
              <a:rPr lang="sr-Latn-CS" sz="3100" i="1" dirty="0" smtClean="0">
                <a:effectLst/>
                <a:latin typeface="Times New Roman" panose="02020603050405020304" pitchFamily="18" charset="0"/>
                <a:cs typeface="Times New Roman" panose="02020603050405020304" pitchFamily="18" charset="0"/>
              </a:rPr>
            </a:br>
            <a:r>
              <a:rPr lang="sr-Latn-CS" sz="3100" i="1" dirty="0" smtClean="0">
                <a:effectLst/>
                <a:latin typeface="Times New Roman" panose="02020603050405020304" pitchFamily="18" charset="0"/>
                <a:cs typeface="Times New Roman" panose="02020603050405020304" pitchFamily="18" charset="0"/>
              </a:rPr>
              <a:t>Fermentisani proizvodi od mleka</a:t>
            </a:r>
            <a:br>
              <a:rPr lang="en-US" dirty="0" smtClean="0"/>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Slovenija\mlekara\IMG_20231129_110644.jpg"/>
          <p:cNvPicPr/>
          <p:nvPr/>
        </p:nvPicPr>
        <p:blipFill>
          <a:blip r:embed="rId1" cstate="print"/>
          <a:srcRect/>
          <a:stretch>
            <a:fillRect/>
          </a:stretch>
        </p:blipFill>
        <p:spPr bwMode="auto">
          <a:xfrm>
            <a:off x="428596" y="785794"/>
            <a:ext cx="1806759" cy="2409092"/>
          </a:xfrm>
          <a:prstGeom prst="rect">
            <a:avLst/>
          </a:prstGeom>
          <a:noFill/>
          <a:ln w="9525">
            <a:noFill/>
            <a:miter lim="800000"/>
            <a:headEnd/>
            <a:tailEnd/>
          </a:ln>
        </p:spPr>
      </p:pic>
      <p:pic>
        <p:nvPicPr>
          <p:cNvPr id="3" name="Picture 2" descr="F:\Slovenija\mlekara\IMG_20231129_110658.jpg"/>
          <p:cNvPicPr/>
          <p:nvPr/>
        </p:nvPicPr>
        <p:blipFill>
          <a:blip r:embed="rId2" cstate="print"/>
          <a:srcRect/>
          <a:stretch>
            <a:fillRect/>
          </a:stretch>
        </p:blipFill>
        <p:spPr bwMode="auto">
          <a:xfrm>
            <a:off x="2500298" y="1357298"/>
            <a:ext cx="1803155" cy="2404287"/>
          </a:xfrm>
          <a:prstGeom prst="rect">
            <a:avLst/>
          </a:prstGeom>
          <a:noFill/>
          <a:ln w="9525">
            <a:noFill/>
            <a:miter lim="800000"/>
            <a:headEnd/>
            <a:tailEnd/>
          </a:ln>
        </p:spPr>
      </p:pic>
      <p:pic>
        <p:nvPicPr>
          <p:cNvPr id="4" name="Picture 3" descr="F:\Slovenija\mlekara\IMG_20231129_110942.jpg"/>
          <p:cNvPicPr/>
          <p:nvPr/>
        </p:nvPicPr>
        <p:blipFill>
          <a:blip r:embed="rId3" cstate="print"/>
          <a:srcRect/>
          <a:stretch>
            <a:fillRect/>
          </a:stretch>
        </p:blipFill>
        <p:spPr bwMode="auto">
          <a:xfrm>
            <a:off x="4572000" y="714356"/>
            <a:ext cx="1925516" cy="2567440"/>
          </a:xfrm>
          <a:prstGeom prst="rect">
            <a:avLst/>
          </a:prstGeom>
          <a:noFill/>
          <a:ln w="9525">
            <a:noFill/>
            <a:miter lim="800000"/>
            <a:headEnd/>
            <a:tailEnd/>
          </a:ln>
        </p:spPr>
      </p:pic>
      <p:pic>
        <p:nvPicPr>
          <p:cNvPr id="5" name="Picture 4" descr="F:\Slovenija\mlekara\IMG_20231129_111115.jpg"/>
          <p:cNvPicPr/>
          <p:nvPr/>
        </p:nvPicPr>
        <p:blipFill>
          <a:blip r:embed="rId4" cstate="print"/>
          <a:srcRect/>
          <a:stretch>
            <a:fillRect/>
          </a:stretch>
        </p:blipFill>
        <p:spPr bwMode="auto">
          <a:xfrm>
            <a:off x="6643702" y="1357298"/>
            <a:ext cx="2047762" cy="2730439"/>
          </a:xfrm>
          <a:prstGeom prst="rect">
            <a:avLst/>
          </a:prstGeom>
          <a:noFill/>
          <a:ln w="9525">
            <a:noFill/>
            <a:miter lim="800000"/>
            <a:headEnd/>
            <a:tailEnd/>
          </a:ln>
        </p:spPr>
      </p:pic>
      <p:pic>
        <p:nvPicPr>
          <p:cNvPr id="6" name="Picture 5" descr="F:\Slovenija\mlekara\IMG_20231129_112442.jpg"/>
          <p:cNvPicPr/>
          <p:nvPr/>
        </p:nvPicPr>
        <p:blipFill>
          <a:blip r:embed="rId5" cstate="print"/>
          <a:srcRect/>
          <a:stretch>
            <a:fillRect/>
          </a:stretch>
        </p:blipFill>
        <p:spPr bwMode="auto">
          <a:xfrm>
            <a:off x="428596" y="3571876"/>
            <a:ext cx="1987782" cy="2650464"/>
          </a:xfrm>
          <a:prstGeom prst="rect">
            <a:avLst/>
          </a:prstGeom>
          <a:noFill/>
          <a:ln w="9525">
            <a:noFill/>
            <a:miter lim="800000"/>
            <a:headEnd/>
            <a:tailEnd/>
          </a:ln>
        </p:spPr>
      </p:pic>
      <p:pic>
        <p:nvPicPr>
          <p:cNvPr id="7" name="Picture 6" descr="F:\Slovenija\mlekara\IMG-20231128-WA0008.jpg"/>
          <p:cNvPicPr/>
          <p:nvPr/>
        </p:nvPicPr>
        <p:blipFill>
          <a:blip r:embed="rId6" cstate="print"/>
          <a:srcRect/>
          <a:stretch>
            <a:fillRect/>
          </a:stretch>
        </p:blipFill>
        <p:spPr bwMode="auto">
          <a:xfrm>
            <a:off x="3143240" y="3857628"/>
            <a:ext cx="3357586" cy="2500330"/>
          </a:xfrm>
          <a:prstGeom prst="rect">
            <a:avLst/>
          </a:prstGeom>
          <a:noFill/>
          <a:ln w="9525">
            <a:noFill/>
            <a:miter lim="800000"/>
            <a:headEnd/>
            <a:tailEnd/>
          </a:ln>
        </p:spPr>
      </p:pic>
      <p:sp>
        <p:nvSpPr>
          <p:cNvPr id="8" name="Rectangle 7"/>
          <p:cNvSpPr/>
          <p:nvPr/>
        </p:nvSpPr>
        <p:spPr>
          <a:xfrm>
            <a:off x="0" y="214291"/>
            <a:ext cx="9144000" cy="461665"/>
          </a:xfrm>
          <a:prstGeom prst="rect">
            <a:avLst/>
          </a:prstGeom>
        </p:spPr>
        <p:txBody>
          <a:bodyPr wrap="square">
            <a:spAutoFit/>
          </a:bodyPr>
          <a:lstStyle/>
          <a:p>
            <a:pPr algn="ctr"/>
            <a:r>
              <a:rPr lang="sr-Latn-CS" sz="2400" b="1" i="1" dirty="0" smtClean="0">
                <a:latin typeface="Times New Roman" panose="02020603050405020304" pitchFamily="18" charset="0"/>
                <a:cs typeface="Times New Roman" panose="02020603050405020304" pitchFamily="18" charset="0"/>
              </a:rPr>
              <a:t>Tehnološki postupak proizvodnje fermentisanih proizvoda u mlekari </a:t>
            </a:r>
            <a:endParaRPr lang="en-US" sz="2400" b="1"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28670"/>
            <a:ext cx="8229600" cy="5078621"/>
          </a:xfrm>
        </p:spPr>
        <p:txBody>
          <a:bodyPr>
            <a:normAutofit fontScale="92500"/>
          </a:bodyPr>
          <a:lstStyle/>
          <a:p>
            <a:pPr>
              <a:buNone/>
            </a:pP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Toplotna obrada mleka (temperatura 72-76°C, trajanje 15-45 sekundi)</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Hlađenje mleka do temperature inokulacije (temperatura 23-25°C)</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Dodavanje i mešanje kiselog mleka</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Sazrevanje, inkubacija u posudi (temperatura 23-25°C, trajanje 16-20 sati)</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Hlađenje koaguluma i skladištenje kiselog mleka (temperatura 2-6°C)</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74638"/>
            <a:ext cx="8229600" cy="511156"/>
          </a:xfrm>
        </p:spPr>
        <p:txBody>
          <a:bodyPr>
            <a:normAutofit fontScale="90000"/>
          </a:bodyPr>
          <a:lstStyle/>
          <a:p>
            <a:pPr algn="ctr"/>
            <a:r>
              <a:rPr lang="en-US" sz="4400" i="1" dirty="0" smtClean="0">
                <a:latin typeface="Times New Roman" panose="02020603050405020304" pitchFamily="18" charset="0"/>
                <a:cs typeface="Times New Roman" panose="02020603050405020304" pitchFamily="18" charset="0"/>
              </a:rPr>
              <a:t>T</a:t>
            </a:r>
            <a:r>
              <a:rPr lang="sr-Latn-RS" sz="4400" i="1" dirty="0" smtClean="0">
                <a:latin typeface="Times New Roman" panose="02020603050405020304" pitchFamily="18" charset="0"/>
                <a:cs typeface="Times New Roman" panose="02020603050405020304" pitchFamily="18" charset="0"/>
              </a:rPr>
              <a:t>ehnološki postupak proizvodnje k</a:t>
            </a:r>
            <a:r>
              <a:rPr lang="en-US" sz="4400" i="1" dirty="0" err="1" smtClean="0">
                <a:latin typeface="Times New Roman" panose="02020603050405020304" pitchFamily="18" charset="0"/>
                <a:cs typeface="Times New Roman" panose="02020603050405020304" pitchFamily="18" charset="0"/>
              </a:rPr>
              <a:t>iselo</a:t>
            </a:r>
            <a:r>
              <a:rPr lang="sr-Latn-RS" sz="4400" i="1" dirty="0" smtClean="0">
                <a:latin typeface="Times New Roman" panose="02020603050405020304" pitchFamily="18" charset="0"/>
                <a:cs typeface="Times New Roman" panose="02020603050405020304" pitchFamily="18" charset="0"/>
              </a:rPr>
              <a:t>g</a:t>
            </a:r>
            <a:r>
              <a:rPr lang="en-US" sz="4400" i="1" dirty="0" smtClean="0">
                <a:latin typeface="Times New Roman" panose="02020603050405020304" pitchFamily="18" charset="0"/>
                <a:cs typeface="Times New Roman" panose="02020603050405020304" pitchFamily="18" charset="0"/>
              </a:rPr>
              <a:t> </a:t>
            </a:r>
            <a:r>
              <a:rPr lang="en-US" sz="4400" i="1" dirty="0" err="1" smtClean="0">
                <a:latin typeface="Times New Roman" panose="02020603050405020304" pitchFamily="18" charset="0"/>
                <a:cs typeface="Times New Roman" panose="02020603050405020304" pitchFamily="18" charset="0"/>
              </a:rPr>
              <a:t>mlek</a:t>
            </a:r>
            <a:r>
              <a:rPr lang="sr-Latn-RS" sz="4400" i="1" dirty="0" smtClean="0">
                <a:latin typeface="Times New Roman" panose="02020603050405020304" pitchFamily="18" charset="0"/>
                <a:cs typeface="Times New Roman" panose="02020603050405020304" pitchFamily="18" charset="0"/>
              </a:rPr>
              <a:t>a</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i="1" dirty="0" err="1" smtClean="0">
                <a:effectLst/>
                <a:latin typeface="Times New Roman" panose="02020603050405020304" pitchFamily="18" charset="0"/>
                <a:cs typeface="Times New Roman" panose="02020603050405020304" pitchFamily="18" charset="0"/>
              </a:rPr>
              <a:t>Pripreme</a:t>
            </a:r>
            <a:r>
              <a:rPr lang="sr-Latn-CS" sz="4000" i="1" dirty="0">
                <a:effectLst/>
                <a:latin typeface="Times New Roman" panose="02020603050405020304" pitchFamily="18" charset="0"/>
                <a:cs typeface="Times New Roman" panose="02020603050405020304" pitchFamily="18" charset="0"/>
              </a:rPr>
              <a:t> </a:t>
            </a:r>
            <a:r>
              <a:rPr lang="sr-Latn-CS" sz="4000" i="1" dirty="0" smtClean="0">
                <a:effectLst/>
                <a:latin typeface="Times New Roman" panose="02020603050405020304" pitchFamily="18" charset="0"/>
                <a:cs typeface="Times New Roman" panose="02020603050405020304" pitchFamily="18" charset="0"/>
              </a:rPr>
              <a:t>za polazak u Sloveniju</a:t>
            </a:r>
            <a:endParaRPr lang="en-US" sz="4000" i="1" dirty="0">
              <a:effectLst/>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23850" y="1437640"/>
            <a:ext cx="2990850" cy="224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65" y="1437640"/>
            <a:ext cx="2861310"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130" y="1412875"/>
            <a:ext cx="2883535" cy="215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655" y="4004945"/>
            <a:ext cx="4403725" cy="246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7920" y="4004945"/>
            <a:ext cx="3282315" cy="245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Slovenija\jogurt\IMG-20231121-WA0013.jpg"/>
          <p:cNvPicPr/>
          <p:nvPr/>
        </p:nvPicPr>
        <p:blipFill>
          <a:blip r:embed="rId1" cstate="print"/>
          <a:srcRect/>
          <a:stretch>
            <a:fillRect/>
          </a:stretch>
        </p:blipFill>
        <p:spPr bwMode="auto">
          <a:xfrm>
            <a:off x="428596" y="1000108"/>
            <a:ext cx="2339127" cy="3000396"/>
          </a:xfrm>
          <a:prstGeom prst="rect">
            <a:avLst/>
          </a:prstGeom>
          <a:noFill/>
          <a:ln w="9525">
            <a:noFill/>
            <a:miter lim="800000"/>
            <a:headEnd/>
            <a:tailEnd/>
          </a:ln>
        </p:spPr>
      </p:pic>
      <p:pic>
        <p:nvPicPr>
          <p:cNvPr id="4" name="Picture 3" descr="F:\Slovenija\Ostali proizvodi\IMG_20231128_081114.jpg"/>
          <p:cNvPicPr/>
          <p:nvPr/>
        </p:nvPicPr>
        <p:blipFill>
          <a:blip r:embed="rId2" cstate="print"/>
          <a:srcRect/>
          <a:stretch>
            <a:fillRect/>
          </a:stretch>
        </p:blipFill>
        <p:spPr bwMode="auto">
          <a:xfrm>
            <a:off x="3071802" y="1785926"/>
            <a:ext cx="2249038" cy="2857519"/>
          </a:xfrm>
          <a:prstGeom prst="rect">
            <a:avLst/>
          </a:prstGeom>
          <a:noFill/>
          <a:ln w="9525">
            <a:noFill/>
            <a:miter lim="800000"/>
            <a:headEnd/>
            <a:tailEnd/>
          </a:ln>
        </p:spPr>
      </p:pic>
      <p:pic>
        <p:nvPicPr>
          <p:cNvPr id="5" name="Picture 4" descr="F:\Slovenija\jogurt\IMG_20231201_075611.jpg"/>
          <p:cNvPicPr/>
          <p:nvPr/>
        </p:nvPicPr>
        <p:blipFill>
          <a:blip r:embed="rId3" cstate="print"/>
          <a:srcRect/>
          <a:stretch>
            <a:fillRect/>
          </a:stretch>
        </p:blipFill>
        <p:spPr bwMode="auto">
          <a:xfrm>
            <a:off x="5929322" y="3143248"/>
            <a:ext cx="2428892" cy="2786082"/>
          </a:xfrm>
          <a:prstGeom prst="rect">
            <a:avLst/>
          </a:prstGeom>
          <a:noFill/>
          <a:ln w="9525">
            <a:noFill/>
            <a:miter lim="800000"/>
            <a:headEnd/>
            <a:tailEnd/>
          </a:ln>
        </p:spPr>
      </p:pic>
      <p:sp>
        <p:nvSpPr>
          <p:cNvPr id="6" name="Rectangle 5"/>
          <p:cNvSpPr/>
          <p:nvPr/>
        </p:nvSpPr>
        <p:spPr>
          <a:xfrm>
            <a:off x="857224" y="285728"/>
            <a:ext cx="7500990" cy="461665"/>
          </a:xfrm>
          <a:prstGeom prst="rect">
            <a:avLst/>
          </a:prstGeom>
        </p:spPr>
        <p:txBody>
          <a:bodyPr wrap="square">
            <a:spAutoFit/>
          </a:bodyPr>
          <a:lstStyle/>
          <a:p>
            <a:pPr algn="ctr"/>
            <a:r>
              <a:rPr lang="en-US" sz="2400" b="1" i="1" dirty="0" smtClean="0">
                <a:latin typeface="Times New Roman" panose="02020603050405020304" pitchFamily="18" charset="0"/>
                <a:cs typeface="Times New Roman" panose="02020603050405020304" pitchFamily="18" charset="0"/>
              </a:rPr>
              <a:t>T</a:t>
            </a:r>
            <a:r>
              <a:rPr lang="sr-Latn-RS" sz="2400" b="1" i="1" dirty="0" smtClean="0">
                <a:latin typeface="Times New Roman" panose="02020603050405020304" pitchFamily="18" charset="0"/>
                <a:cs typeface="Times New Roman" panose="02020603050405020304" pitchFamily="18" charset="0"/>
              </a:rPr>
              <a:t>ehnološki postupak proizvodnje k</a:t>
            </a:r>
            <a:r>
              <a:rPr lang="en-US" sz="2400" b="1" i="1" dirty="0" err="1" smtClean="0">
                <a:latin typeface="Times New Roman" panose="02020603050405020304" pitchFamily="18" charset="0"/>
                <a:cs typeface="Times New Roman" panose="02020603050405020304" pitchFamily="18" charset="0"/>
              </a:rPr>
              <a:t>iselo</a:t>
            </a:r>
            <a:r>
              <a:rPr lang="sr-Latn-RS" sz="2400" b="1" i="1" dirty="0" smtClean="0">
                <a:latin typeface="Times New Roman" panose="02020603050405020304" pitchFamily="18" charset="0"/>
                <a:cs typeface="Times New Roman" panose="02020603050405020304" pitchFamily="18" charset="0"/>
              </a:rPr>
              <a:t>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mlek</a:t>
            </a:r>
            <a:r>
              <a:rPr lang="sr-Latn-RS" sz="2400" b="1" i="1" dirty="0" smtClean="0">
                <a:latin typeface="Times New Roman" panose="02020603050405020304" pitchFamily="18" charset="0"/>
                <a:cs typeface="Times New Roman" panose="02020603050405020304" pitchFamily="18" charset="0"/>
              </a:rPr>
              <a:t>a</a:t>
            </a:r>
            <a:endParaRPr lang="en-US"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57232"/>
            <a:ext cx="8229600" cy="5150059"/>
          </a:xfrm>
        </p:spPr>
        <p:txBody>
          <a:bodyPr>
            <a:normAutofit fontScale="92500"/>
          </a:bodyPr>
          <a:lstStyle/>
          <a:p>
            <a:pPr>
              <a:buNone/>
            </a:pPr>
            <a:r>
              <a:rPr lang="sr-Latn-CS" sz="2400" dirty="0" smtClean="0">
                <a:latin typeface="Times New Roman" panose="02020603050405020304" pitchFamily="18" charset="0"/>
                <a:cs typeface="Times New Roman" panose="02020603050405020304" pitchFamily="18" charset="0"/>
              </a:rPr>
              <a:t>Termička obrada mleka (temperatura 90-95°C, trajanje 3-5 minuta)</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Dodavanje mleka u prahu</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Hlađenje mleka do temperature 42-45°C</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Dodavanje i mešanje mikrobiološke kulture (2-3% kupljenog jogurta)</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Sipanje jogurta u posude, ili čaše</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Zrenje, ili inkubacija (temperatura 42-45°C, trajanje 2-3 sata)</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Hlađenje i skladištenje (temperatura 2-6°C)</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74638"/>
            <a:ext cx="8229600" cy="439718"/>
          </a:xfrm>
        </p:spPr>
        <p:txBody>
          <a:bodyPr>
            <a:normAutofit fontScale="90000"/>
          </a:bodyPr>
          <a:lstStyle/>
          <a:p>
            <a:pPr algn="ctr"/>
            <a:br>
              <a:rPr lang="sr-Latn-CS" sz="3100" i="1" dirty="0" smtClean="0">
                <a:latin typeface="Times New Roman" panose="02020603050405020304" pitchFamily="18" charset="0"/>
                <a:cs typeface="Times New Roman" panose="02020603050405020304" pitchFamily="18" charset="0"/>
              </a:rPr>
            </a:br>
            <a:r>
              <a:rPr lang="sr-Latn-CS" sz="3100" i="1" dirty="0" smtClean="0">
                <a:latin typeface="Times New Roman" panose="02020603050405020304" pitchFamily="18" charset="0"/>
                <a:cs typeface="Times New Roman" panose="02020603050405020304" pitchFamily="18" charset="0"/>
              </a:rPr>
              <a:t>Tehnološki postupak proizvodnje čvrstog jogurta</a:t>
            </a:r>
            <a:br>
              <a:rPr lang="en-US" sz="4400" dirty="0" smtClean="0"/>
            </a:br>
            <a:endParaRPr lang="en-US" sz="44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Slovenija\Ostali proizvodi\IMG_20231128_083136.jpg"/>
          <p:cNvPicPr/>
          <p:nvPr/>
        </p:nvPicPr>
        <p:blipFill>
          <a:blip r:embed="rId1" cstate="print"/>
          <a:srcRect/>
          <a:stretch>
            <a:fillRect/>
          </a:stretch>
        </p:blipFill>
        <p:spPr bwMode="auto">
          <a:xfrm>
            <a:off x="357158" y="928670"/>
            <a:ext cx="2571768" cy="2857520"/>
          </a:xfrm>
          <a:prstGeom prst="rect">
            <a:avLst/>
          </a:prstGeom>
          <a:noFill/>
          <a:ln w="9525">
            <a:noFill/>
            <a:miter lim="800000"/>
            <a:headEnd/>
            <a:tailEnd/>
          </a:ln>
        </p:spPr>
      </p:pic>
      <p:pic>
        <p:nvPicPr>
          <p:cNvPr id="3" name="Picture 2" descr="F:\Slovenija\Ostali proizvodi\IMG_20231128_083148.jpg"/>
          <p:cNvPicPr/>
          <p:nvPr/>
        </p:nvPicPr>
        <p:blipFill>
          <a:blip r:embed="rId2" cstate="print"/>
          <a:srcRect/>
          <a:stretch>
            <a:fillRect/>
          </a:stretch>
        </p:blipFill>
        <p:spPr bwMode="auto">
          <a:xfrm>
            <a:off x="3571868" y="928670"/>
            <a:ext cx="2485663" cy="2928958"/>
          </a:xfrm>
          <a:prstGeom prst="rect">
            <a:avLst/>
          </a:prstGeom>
          <a:noFill/>
          <a:ln w="9525">
            <a:noFill/>
            <a:miter lim="800000"/>
            <a:headEnd/>
            <a:tailEnd/>
          </a:ln>
        </p:spPr>
      </p:pic>
      <p:pic>
        <p:nvPicPr>
          <p:cNvPr id="4" name="Picture 3" descr="F:\Slovenija\jogurt\IMG-20231129-WA0000.jpg"/>
          <p:cNvPicPr/>
          <p:nvPr/>
        </p:nvPicPr>
        <p:blipFill>
          <a:blip r:embed="rId3" cstate="print"/>
          <a:srcRect/>
          <a:stretch>
            <a:fillRect/>
          </a:stretch>
        </p:blipFill>
        <p:spPr bwMode="auto">
          <a:xfrm>
            <a:off x="1714480" y="4000504"/>
            <a:ext cx="3523132" cy="2482086"/>
          </a:xfrm>
          <a:prstGeom prst="rect">
            <a:avLst/>
          </a:prstGeom>
          <a:noFill/>
          <a:ln w="9525">
            <a:noFill/>
            <a:miter lim="800000"/>
            <a:headEnd/>
            <a:tailEnd/>
          </a:ln>
        </p:spPr>
      </p:pic>
      <p:pic>
        <p:nvPicPr>
          <p:cNvPr id="5" name="Picture 4" descr="F:\Slovenija\jogurt\IMG-20231122-WA0009.jpg"/>
          <p:cNvPicPr/>
          <p:nvPr/>
        </p:nvPicPr>
        <p:blipFill>
          <a:blip r:embed="rId4" cstate="print"/>
          <a:srcRect/>
          <a:stretch>
            <a:fillRect/>
          </a:stretch>
        </p:blipFill>
        <p:spPr bwMode="auto">
          <a:xfrm>
            <a:off x="6143636" y="3071810"/>
            <a:ext cx="2376142" cy="3382887"/>
          </a:xfrm>
          <a:prstGeom prst="rect">
            <a:avLst/>
          </a:prstGeom>
          <a:noFill/>
          <a:ln w="9525">
            <a:noFill/>
            <a:miter lim="800000"/>
            <a:headEnd/>
            <a:tailEnd/>
          </a:ln>
        </p:spPr>
      </p:pic>
      <p:sp>
        <p:nvSpPr>
          <p:cNvPr id="6" name="Rectangle 5"/>
          <p:cNvSpPr/>
          <p:nvPr/>
        </p:nvSpPr>
        <p:spPr>
          <a:xfrm>
            <a:off x="714348" y="214290"/>
            <a:ext cx="7858180" cy="738664"/>
          </a:xfrm>
          <a:prstGeom prst="rect">
            <a:avLst/>
          </a:prstGeom>
        </p:spPr>
        <p:txBody>
          <a:bodyPr wrap="square">
            <a:spAutoFit/>
          </a:bodyPr>
          <a:lstStyle/>
          <a:p>
            <a:pPr algn="ctr"/>
            <a:r>
              <a:rPr lang="sr-Latn-CS" sz="2400" b="1" i="1" dirty="0" smtClean="0">
                <a:latin typeface="Times New Roman" panose="02020603050405020304" pitchFamily="18" charset="0"/>
                <a:cs typeface="Times New Roman" panose="02020603050405020304" pitchFamily="18" charset="0"/>
              </a:rPr>
              <a:t>Tehnološki postupak proizvodnje čvrstog jogurta</a:t>
            </a:r>
            <a:br>
              <a:rPr lang="en-US" sz="2800" dirty="0" smtClean="0"/>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0174"/>
            <a:ext cx="8229600" cy="5143536"/>
          </a:xfrm>
        </p:spPr>
        <p:txBody>
          <a:bodyPr>
            <a:normAutofit/>
          </a:bodyPr>
          <a:lstStyle/>
          <a:p>
            <a:pPr>
              <a:buNone/>
            </a:pPr>
            <a:r>
              <a:rPr lang="sr-Latn-CS" dirty="0" smtClean="0"/>
              <a:t>              </a:t>
            </a:r>
            <a:r>
              <a:rPr lang="sr-Latn-CS" sz="3200" dirty="0" smtClean="0">
                <a:latin typeface="Times New Roman" panose="02020603050405020304" pitchFamily="18" charset="0"/>
                <a:cs typeface="Times New Roman" panose="02020603050405020304" pitchFamily="18" charset="0"/>
              </a:rPr>
              <a:t>Mleko + kiselo mleko + sirilo</a:t>
            </a:r>
            <a:endParaRPr lang="en-US" sz="3200" dirty="0" smtClean="0">
              <a:latin typeface="Times New Roman" panose="02020603050405020304" pitchFamily="18" charset="0"/>
              <a:cs typeface="Times New Roman" panose="02020603050405020304" pitchFamily="18" charset="0"/>
            </a:endParaRPr>
          </a:p>
          <a:p>
            <a:pPr>
              <a:buNone/>
            </a:pPr>
            <a:r>
              <a:rPr lang="sr-Latn-CS" sz="3200" dirty="0" smtClean="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buNone/>
            </a:pPr>
            <a:r>
              <a:rPr lang="sr-Latn-CS" sz="3200" dirty="0" smtClean="0">
                <a:latin typeface="Times New Roman" panose="02020603050405020304" pitchFamily="18" charset="0"/>
                <a:cs typeface="Times New Roman" panose="02020603050405020304" pitchFamily="18" charset="0"/>
              </a:rPr>
              <a:t>                           Koagulacija</a:t>
            </a:r>
            <a:endParaRPr lang="en-US" sz="3200" dirty="0" smtClean="0">
              <a:latin typeface="Times New Roman" panose="02020603050405020304" pitchFamily="18" charset="0"/>
              <a:cs typeface="Times New Roman" panose="02020603050405020304" pitchFamily="18" charset="0"/>
            </a:endParaRPr>
          </a:p>
          <a:p>
            <a:pPr>
              <a:buNone/>
            </a:pPr>
            <a:r>
              <a:rPr lang="sr-Latn-CS" sz="3200" dirty="0" smtClean="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buNone/>
            </a:pPr>
            <a:r>
              <a:rPr lang="sr-Latn-CS" sz="3200" dirty="0" smtClean="0">
                <a:latin typeface="Times New Roman" panose="02020603050405020304" pitchFamily="18" charset="0"/>
                <a:cs typeface="Times New Roman" panose="02020603050405020304" pitchFamily="18" charset="0"/>
              </a:rPr>
              <a:t>                  Presovanje, oblikovanje</a:t>
            </a:r>
            <a:endParaRPr lang="en-US" sz="3200" dirty="0" smtClean="0">
              <a:latin typeface="Times New Roman" panose="02020603050405020304" pitchFamily="18" charset="0"/>
              <a:cs typeface="Times New Roman" panose="02020603050405020304" pitchFamily="18" charset="0"/>
            </a:endParaRPr>
          </a:p>
          <a:p>
            <a:pPr>
              <a:buNone/>
            </a:pPr>
            <a:r>
              <a:rPr lang="sr-Latn-CS" sz="3200" dirty="0" smtClean="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buNone/>
            </a:pPr>
            <a:r>
              <a:rPr lang="sr-Latn-CS" sz="3200" dirty="0" smtClean="0">
                <a:latin typeface="Times New Roman" panose="02020603050405020304" pitchFamily="18" charset="0"/>
                <a:cs typeface="Times New Roman" panose="02020603050405020304" pitchFamily="18" charset="0"/>
              </a:rPr>
              <a:t>                           Oceđivanje</a:t>
            </a:r>
            <a:endParaRPr lang="en-US" sz="3200" dirty="0" smtClean="0">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a:xfrm>
            <a:off x="457200" y="0"/>
            <a:ext cx="8229600" cy="1000108"/>
          </a:xfrm>
        </p:spPr>
        <p:txBody>
          <a:bodyPr>
            <a:normAutofit/>
          </a:bodyPr>
          <a:lstStyle/>
          <a:p>
            <a:pPr algn="ctr"/>
            <a:r>
              <a:rPr lang="sr-Latn-CS" sz="3600" i="1" dirty="0" smtClean="0">
                <a:latin typeface="Times New Roman" panose="02020603050405020304" pitchFamily="18" charset="0"/>
                <a:cs typeface="Times New Roman" panose="02020603050405020304" pitchFamily="18" charset="0"/>
              </a:rPr>
              <a:t>Tehnološki postupak proizvodnje skute</a:t>
            </a:r>
            <a:endParaRPr lang="en-US" sz="36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Slovenija\Ostali proizvodi\IMG-20231130-WA0001.jpg"/>
          <p:cNvPicPr/>
          <p:nvPr/>
        </p:nvPicPr>
        <p:blipFill>
          <a:blip r:embed="rId1" cstate="print"/>
          <a:srcRect/>
          <a:stretch>
            <a:fillRect/>
          </a:stretch>
        </p:blipFill>
        <p:spPr bwMode="auto">
          <a:xfrm>
            <a:off x="214282" y="1142984"/>
            <a:ext cx="1785950" cy="2643206"/>
          </a:xfrm>
          <a:prstGeom prst="rect">
            <a:avLst/>
          </a:prstGeom>
          <a:noFill/>
          <a:ln w="9525">
            <a:noFill/>
            <a:miter lim="800000"/>
            <a:headEnd/>
            <a:tailEnd/>
          </a:ln>
        </p:spPr>
      </p:pic>
      <p:pic>
        <p:nvPicPr>
          <p:cNvPr id="3" name="Picture 2" descr="F:\Slovenija\sir\IMG_20231129_091223.jpg"/>
          <p:cNvPicPr/>
          <p:nvPr/>
        </p:nvPicPr>
        <p:blipFill>
          <a:blip r:embed="rId2" cstate="print"/>
          <a:srcRect/>
          <a:stretch>
            <a:fillRect/>
          </a:stretch>
        </p:blipFill>
        <p:spPr bwMode="auto">
          <a:xfrm>
            <a:off x="1500166" y="3214686"/>
            <a:ext cx="2239285" cy="2461893"/>
          </a:xfrm>
          <a:prstGeom prst="rect">
            <a:avLst/>
          </a:prstGeom>
          <a:noFill/>
          <a:ln w="9525">
            <a:noFill/>
            <a:miter lim="800000"/>
            <a:headEnd/>
            <a:tailEnd/>
          </a:ln>
        </p:spPr>
      </p:pic>
      <p:pic>
        <p:nvPicPr>
          <p:cNvPr id="4" name="Picture 3" descr="F:\Slovenija\sir\IMG_20231129_091300.jpg"/>
          <p:cNvPicPr/>
          <p:nvPr/>
        </p:nvPicPr>
        <p:blipFill>
          <a:blip r:embed="rId3" cstate="print"/>
          <a:srcRect/>
          <a:stretch>
            <a:fillRect/>
          </a:stretch>
        </p:blipFill>
        <p:spPr bwMode="auto">
          <a:xfrm>
            <a:off x="3643306" y="928670"/>
            <a:ext cx="2168097" cy="2605120"/>
          </a:xfrm>
          <a:prstGeom prst="rect">
            <a:avLst/>
          </a:prstGeom>
          <a:noFill/>
          <a:ln w="9525">
            <a:noFill/>
            <a:miter lim="800000"/>
            <a:headEnd/>
            <a:tailEnd/>
          </a:ln>
        </p:spPr>
      </p:pic>
      <p:pic>
        <p:nvPicPr>
          <p:cNvPr id="5" name="Picture 4" descr="F:\Slovenija\sir\IMG-20231124-WA0009.jpg"/>
          <p:cNvPicPr/>
          <p:nvPr/>
        </p:nvPicPr>
        <p:blipFill>
          <a:blip r:embed="rId4" cstate="print"/>
          <a:srcRect/>
          <a:stretch>
            <a:fillRect/>
          </a:stretch>
        </p:blipFill>
        <p:spPr bwMode="auto">
          <a:xfrm>
            <a:off x="6643702" y="1571612"/>
            <a:ext cx="1981568" cy="2498447"/>
          </a:xfrm>
          <a:prstGeom prst="rect">
            <a:avLst/>
          </a:prstGeom>
          <a:noFill/>
          <a:ln w="9525">
            <a:noFill/>
            <a:miter lim="800000"/>
            <a:headEnd/>
            <a:tailEnd/>
          </a:ln>
        </p:spPr>
      </p:pic>
      <p:pic>
        <p:nvPicPr>
          <p:cNvPr id="6" name="Picture 5" descr="F:\Slovenija\sir\IMG-20231122-WA0034.jpg"/>
          <p:cNvPicPr/>
          <p:nvPr/>
        </p:nvPicPr>
        <p:blipFill>
          <a:blip r:embed="rId5" cstate="print"/>
          <a:srcRect/>
          <a:stretch>
            <a:fillRect/>
          </a:stretch>
        </p:blipFill>
        <p:spPr bwMode="auto">
          <a:xfrm>
            <a:off x="4000496" y="3571876"/>
            <a:ext cx="2296806" cy="2928934"/>
          </a:xfrm>
          <a:prstGeom prst="rect">
            <a:avLst/>
          </a:prstGeom>
          <a:noFill/>
          <a:ln w="9525">
            <a:noFill/>
            <a:miter lim="800000"/>
            <a:headEnd/>
            <a:tailEnd/>
          </a:ln>
        </p:spPr>
      </p:pic>
      <p:sp>
        <p:nvSpPr>
          <p:cNvPr id="7" name="Rectangle 6"/>
          <p:cNvSpPr/>
          <p:nvPr/>
        </p:nvSpPr>
        <p:spPr>
          <a:xfrm>
            <a:off x="1071538" y="214290"/>
            <a:ext cx="6715171" cy="523220"/>
          </a:xfrm>
          <a:prstGeom prst="rect">
            <a:avLst/>
          </a:prstGeom>
        </p:spPr>
        <p:txBody>
          <a:bodyPr wrap="square">
            <a:spAutoFit/>
          </a:bodyPr>
          <a:lstStyle/>
          <a:p>
            <a:pPr algn="ctr"/>
            <a:r>
              <a:rPr lang="sr-Latn-CS" sz="2800" b="1" i="1" dirty="0" smtClean="0">
                <a:latin typeface="Times New Roman" panose="02020603050405020304" pitchFamily="18" charset="0"/>
                <a:cs typeface="Times New Roman" panose="02020603050405020304" pitchFamily="18" charset="0"/>
              </a:rPr>
              <a:t>Tehnološki postupak proizvodnje skute</a:t>
            </a:r>
            <a:endParaRPr lang="en-US" sz="28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90944"/>
          </a:xfrm>
        </p:spPr>
        <p:txBody>
          <a:bodyPr>
            <a:normAutofit/>
          </a:bodyPr>
          <a:lstStyle/>
          <a:p>
            <a:pPr>
              <a:buNone/>
            </a:pPr>
            <a:r>
              <a:rPr lang="sr-Latn-CS" sz="2400" dirty="0" smtClean="0">
                <a:latin typeface="Times New Roman" panose="02020603050405020304" pitchFamily="18" charset="0"/>
                <a:cs typeface="Times New Roman" panose="02020603050405020304" pitchFamily="18" charset="0"/>
              </a:rPr>
              <a:t>                         </a:t>
            </a:r>
            <a:endParaRPr lang="sr-Latn-C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Mleko + kupljeni jogurt + sirilo</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Koagulacija</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Zasecanje</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Mešanje zrna sira</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Presovanje, oblikovanje + soljenje</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buNone/>
            </a:pPr>
            <a:r>
              <a:rPr lang="sr-Latn-CS" sz="2400" dirty="0" smtClean="0">
                <a:latin typeface="Times New Roman" panose="02020603050405020304" pitchFamily="18" charset="0"/>
                <a:cs typeface="Times New Roman" panose="02020603050405020304" pitchFamily="18" charset="0"/>
              </a:rPr>
              <a:t>                                Oceđivanje pritiskanjem</a:t>
            </a:r>
            <a:endParaRPr lang="en-US" sz="2400" dirty="0" smtClean="0">
              <a:latin typeface="Times New Roman" panose="02020603050405020304" pitchFamily="18" charset="0"/>
              <a:cs typeface="Times New Roman" panose="02020603050405020304" pitchFamily="18" charset="0"/>
            </a:endParaRPr>
          </a:p>
          <a:p>
            <a:endParaRPr lang="en-US" sz="2400" dirty="0"/>
          </a:p>
        </p:txBody>
      </p:sp>
      <p:sp>
        <p:nvSpPr>
          <p:cNvPr id="3" name="Title 2"/>
          <p:cNvSpPr>
            <a:spLocks noGrp="1"/>
          </p:cNvSpPr>
          <p:nvPr>
            <p:ph type="title"/>
          </p:nvPr>
        </p:nvSpPr>
        <p:spPr/>
        <p:txBody>
          <a:bodyPr>
            <a:normAutofit fontScale="90000"/>
          </a:bodyPr>
          <a:lstStyle/>
          <a:p>
            <a:pPr algn="ctr"/>
            <a:r>
              <a:rPr lang="sr-Latn-CS" sz="4400" i="1" dirty="0" smtClean="0">
                <a:latin typeface="Times New Roman" panose="02020603050405020304" pitchFamily="18" charset="0"/>
                <a:cs typeface="Times New Roman" panose="02020603050405020304" pitchFamily="18" charset="0"/>
              </a:rPr>
              <a:t>Tehnološki postupak proizvodnje mladog belog sira</a:t>
            </a:r>
            <a:endParaRPr lang="en-US" sz="44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Slovenija\sir\IMG-20231122-WA0033.jpg"/>
          <p:cNvPicPr/>
          <p:nvPr/>
        </p:nvPicPr>
        <p:blipFill>
          <a:blip r:embed="rId1" cstate="print"/>
          <a:srcRect/>
          <a:stretch>
            <a:fillRect/>
          </a:stretch>
        </p:blipFill>
        <p:spPr bwMode="auto">
          <a:xfrm>
            <a:off x="285720" y="1500174"/>
            <a:ext cx="2071702" cy="3214710"/>
          </a:xfrm>
          <a:prstGeom prst="rect">
            <a:avLst/>
          </a:prstGeom>
          <a:noFill/>
          <a:ln w="9525">
            <a:noFill/>
            <a:miter lim="800000"/>
            <a:headEnd/>
            <a:tailEnd/>
          </a:ln>
        </p:spPr>
      </p:pic>
      <p:pic>
        <p:nvPicPr>
          <p:cNvPr id="3" name="Picture 2" descr="F:\Slovenija\sir\IMG-20231122-WA0045.jpg"/>
          <p:cNvPicPr/>
          <p:nvPr/>
        </p:nvPicPr>
        <p:blipFill>
          <a:blip r:embed="rId2" cstate="print"/>
          <a:srcRect/>
          <a:stretch>
            <a:fillRect/>
          </a:stretch>
        </p:blipFill>
        <p:spPr bwMode="auto">
          <a:xfrm>
            <a:off x="3000364" y="2071678"/>
            <a:ext cx="2377621" cy="3512467"/>
          </a:xfrm>
          <a:prstGeom prst="rect">
            <a:avLst/>
          </a:prstGeom>
          <a:noFill/>
          <a:ln w="9525">
            <a:noFill/>
            <a:miter lim="800000"/>
            <a:headEnd/>
            <a:tailEnd/>
          </a:ln>
        </p:spPr>
      </p:pic>
      <p:pic>
        <p:nvPicPr>
          <p:cNvPr id="4" name="Picture 3" descr="F:\Slovenija\sir\IMG-20231124-WA0012.jpg"/>
          <p:cNvPicPr/>
          <p:nvPr/>
        </p:nvPicPr>
        <p:blipFill>
          <a:blip r:embed="rId3"/>
          <a:srcRect/>
          <a:stretch>
            <a:fillRect/>
          </a:stretch>
        </p:blipFill>
        <p:spPr bwMode="auto">
          <a:xfrm>
            <a:off x="6072198" y="3143248"/>
            <a:ext cx="2857520" cy="3500462"/>
          </a:xfrm>
          <a:prstGeom prst="rect">
            <a:avLst/>
          </a:prstGeom>
          <a:noFill/>
          <a:ln w="9525">
            <a:noFill/>
            <a:miter lim="800000"/>
            <a:headEnd/>
            <a:tailEnd/>
          </a:ln>
        </p:spPr>
      </p:pic>
      <p:sp>
        <p:nvSpPr>
          <p:cNvPr id="5" name="Rectangle 4"/>
          <p:cNvSpPr/>
          <p:nvPr/>
        </p:nvSpPr>
        <p:spPr>
          <a:xfrm>
            <a:off x="1214414" y="285729"/>
            <a:ext cx="7000924" cy="1077218"/>
          </a:xfrm>
          <a:prstGeom prst="rect">
            <a:avLst/>
          </a:prstGeom>
        </p:spPr>
        <p:txBody>
          <a:bodyPr wrap="square">
            <a:spAutoFit/>
          </a:bodyPr>
          <a:lstStyle/>
          <a:p>
            <a:pPr algn="ctr"/>
            <a:r>
              <a:rPr lang="sr-Latn-CS" sz="3200" b="1" i="1" dirty="0" smtClean="0">
                <a:latin typeface="Times New Roman" panose="02020603050405020304" pitchFamily="18" charset="0"/>
                <a:cs typeface="Times New Roman" panose="02020603050405020304" pitchFamily="18" charset="0"/>
              </a:rPr>
              <a:t>Tehnološki postupak proizvodnje mladog belog sira</a:t>
            </a:r>
            <a:endParaRPr lang="en-US" sz="32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1546"/>
            <a:ext cx="8229600" cy="5286412"/>
          </a:xfrm>
        </p:spPr>
        <p:txBody>
          <a:bodyPr>
            <a:normAutofit fontScale="85000" lnSpcReduction="20000"/>
          </a:bodyPr>
          <a:lstStyle/>
          <a:p>
            <a:pPr algn="ctr">
              <a:buNone/>
            </a:pPr>
            <a:r>
              <a:rPr lang="sr-Latn-CS" sz="2400" dirty="0" smtClean="0">
                <a:latin typeface="Times New Roman" panose="02020603050405020304" pitchFamily="18" charset="0"/>
                <a:cs typeface="Times New Roman" panose="02020603050405020304" pitchFamily="18" charset="0"/>
              </a:rPr>
              <a:t>Mleko sipati u posudu i zagrejati na temperaturi između 92-95ºC</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U vrelo mleko dodati kuhinjsku so</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Limunsku kiselinu rastvoriti u 50 cm</a:t>
            </a:r>
            <a:r>
              <a:rPr lang="sr-Latn-CS" sz="2400" baseline="30000" dirty="0" smtClean="0">
                <a:latin typeface="Times New Roman" panose="02020603050405020304" pitchFamily="18" charset="0"/>
                <a:cs typeface="Times New Roman" panose="02020603050405020304" pitchFamily="18" charset="0"/>
              </a:rPr>
              <a:t>3</a:t>
            </a:r>
            <a:r>
              <a:rPr lang="sr-Latn-CS" sz="2400" dirty="0" smtClean="0">
                <a:latin typeface="Times New Roman" panose="02020603050405020304" pitchFamily="18" charset="0"/>
                <a:cs typeface="Times New Roman" panose="02020603050405020304" pitchFamily="18" charset="0"/>
              </a:rPr>
              <a:t> vode i polako sipati u vrelo mleko. Primetićemo prvo male, pa zatim i sve veće pahuljice. Pokriti posudu i ostaviti da odstoji 30 minuta.</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Isprani kalup staviti na krpu za oceđenje i vaditi postepeno kutlačom sadržaj iz posude</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Staviti sir da se ocedi pod sopstvenom težinom u kalupu 30 minuta, a zatim ga izvaditi iz kalupa. Kalupe okrenuti i sadržaj ponovo pažljivo staviti u kalup. Nakon 30 minuta okretanje sira ponovimo.</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Posle dva sata oceđivanja na sobnoj temperaturi, sir izvaditi iz kalupa i zaštititi ga od sušenja odgovarajućom folijom, ili dobro zatvorenom ambalažom. Čuvati u rashladnom uređaju na temperaturi 4-8ºC.</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74638"/>
            <a:ext cx="8229600" cy="368280"/>
          </a:xfrm>
        </p:spPr>
        <p:txBody>
          <a:bodyPr>
            <a:normAutofit fontScale="90000"/>
          </a:bodyPr>
          <a:lstStyle/>
          <a:p>
            <a:pPr algn="ctr"/>
            <a:r>
              <a:rPr lang="sr-Latn-CS" sz="2800" i="1" dirty="0" smtClean="0">
                <a:latin typeface="Times New Roman" panose="02020603050405020304" pitchFamily="18" charset="0"/>
                <a:cs typeface="Times New Roman" panose="02020603050405020304" pitchFamily="18" charset="0"/>
              </a:rPr>
              <a:t>Tehnološki postupak proizvodnje kuvanog sira, sir za gril</a:t>
            </a:r>
            <a:endParaRPr lang="en-US" sz="28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Slovenija\sir\IMG_20231130_082247.jpg"/>
          <p:cNvPicPr/>
          <p:nvPr/>
        </p:nvPicPr>
        <p:blipFill>
          <a:blip r:embed="rId1" cstate="print"/>
          <a:srcRect/>
          <a:stretch>
            <a:fillRect/>
          </a:stretch>
        </p:blipFill>
        <p:spPr bwMode="auto">
          <a:xfrm>
            <a:off x="642910" y="1928802"/>
            <a:ext cx="1857388" cy="2786082"/>
          </a:xfrm>
          <a:prstGeom prst="rect">
            <a:avLst/>
          </a:prstGeom>
          <a:noFill/>
          <a:ln w="9525">
            <a:noFill/>
            <a:miter lim="800000"/>
            <a:headEnd/>
            <a:tailEnd/>
          </a:ln>
        </p:spPr>
      </p:pic>
      <p:pic>
        <p:nvPicPr>
          <p:cNvPr id="3" name="Picture 2" descr="F:\Slovenija\sir\IMG-20231130-WA0028.jpg"/>
          <p:cNvPicPr/>
          <p:nvPr/>
        </p:nvPicPr>
        <p:blipFill>
          <a:blip r:embed="rId2" cstate="print"/>
          <a:srcRect/>
          <a:stretch>
            <a:fillRect/>
          </a:stretch>
        </p:blipFill>
        <p:spPr bwMode="auto">
          <a:xfrm>
            <a:off x="3428992" y="1142984"/>
            <a:ext cx="2237917" cy="3000396"/>
          </a:xfrm>
          <a:prstGeom prst="rect">
            <a:avLst/>
          </a:prstGeom>
          <a:noFill/>
          <a:ln w="9525">
            <a:noFill/>
            <a:miter lim="800000"/>
            <a:headEnd/>
            <a:tailEnd/>
          </a:ln>
        </p:spPr>
      </p:pic>
      <p:pic>
        <p:nvPicPr>
          <p:cNvPr id="4" name="Picture 3" descr="F:\Slovenija\sir\IMG-20231130-WA0032.jpg"/>
          <p:cNvPicPr/>
          <p:nvPr/>
        </p:nvPicPr>
        <p:blipFill>
          <a:blip r:embed="rId3" cstate="print"/>
          <a:srcRect/>
          <a:stretch>
            <a:fillRect/>
          </a:stretch>
        </p:blipFill>
        <p:spPr bwMode="auto">
          <a:xfrm>
            <a:off x="6786578" y="2000240"/>
            <a:ext cx="1671987" cy="2971800"/>
          </a:xfrm>
          <a:prstGeom prst="rect">
            <a:avLst/>
          </a:prstGeom>
          <a:noFill/>
          <a:ln w="9525">
            <a:noFill/>
            <a:miter lim="800000"/>
            <a:headEnd/>
            <a:tailEnd/>
          </a:ln>
        </p:spPr>
      </p:pic>
      <p:pic>
        <p:nvPicPr>
          <p:cNvPr id="5" name="Picture 4" descr="F:\Slovenija\sir\IMG-20231122-WA0042.jpg"/>
          <p:cNvPicPr/>
          <p:nvPr/>
        </p:nvPicPr>
        <p:blipFill>
          <a:blip r:embed="rId4" cstate="print"/>
          <a:srcRect/>
          <a:stretch>
            <a:fillRect/>
          </a:stretch>
        </p:blipFill>
        <p:spPr bwMode="auto">
          <a:xfrm>
            <a:off x="3500430" y="4286256"/>
            <a:ext cx="2105658" cy="2214554"/>
          </a:xfrm>
          <a:prstGeom prst="rect">
            <a:avLst/>
          </a:prstGeom>
          <a:noFill/>
          <a:ln w="9525">
            <a:noFill/>
            <a:miter lim="800000"/>
            <a:headEnd/>
            <a:tailEnd/>
          </a:ln>
        </p:spPr>
      </p:pic>
      <p:sp>
        <p:nvSpPr>
          <p:cNvPr id="6" name="Rectangle 5"/>
          <p:cNvSpPr/>
          <p:nvPr/>
        </p:nvSpPr>
        <p:spPr>
          <a:xfrm>
            <a:off x="214282" y="285729"/>
            <a:ext cx="8643998" cy="523220"/>
          </a:xfrm>
          <a:prstGeom prst="rect">
            <a:avLst/>
          </a:prstGeom>
        </p:spPr>
        <p:txBody>
          <a:bodyPr wrap="square">
            <a:spAutoFit/>
          </a:bodyPr>
          <a:lstStyle/>
          <a:p>
            <a:pPr algn="ctr"/>
            <a:r>
              <a:rPr lang="sr-Latn-CS" sz="2800" b="1" i="1" dirty="0" smtClean="0">
                <a:latin typeface="Times New Roman" panose="02020603050405020304" pitchFamily="18" charset="0"/>
                <a:cs typeface="Times New Roman" panose="02020603050405020304" pitchFamily="18" charset="0"/>
              </a:rPr>
              <a:t>Tehnološki postupak proizvodnje kuvanog sira, sir za gril</a:t>
            </a:r>
            <a:endParaRPr lang="en-US" sz="28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4422"/>
            <a:ext cx="8229600" cy="4792869"/>
          </a:xfrm>
        </p:spPr>
        <p:txBody>
          <a:bodyPr>
            <a:noAutofit/>
          </a:bodyPr>
          <a:lstStyle/>
          <a:p>
            <a:pPr algn="ctr">
              <a:buNone/>
            </a:pPr>
            <a:r>
              <a:rPr lang="sr-Latn-CS" sz="1600" dirty="0" smtClean="0">
                <a:latin typeface="Times New Roman" panose="02020603050405020304" pitchFamily="18" charset="0"/>
                <a:cs typeface="Times New Roman" panose="02020603050405020304" pitchFamily="18" charset="0"/>
              </a:rPr>
              <a:t>Zagrevanje mleka uz stalno mešanje na temperaturi 95-100ºC, u trajanju od 35 minuta</a:t>
            </a:r>
            <a:endParaRPr lang="en-US" sz="1600" dirty="0" smtClean="0">
              <a:latin typeface="Times New Roman" panose="02020603050405020304" pitchFamily="18" charset="0"/>
              <a:cs typeface="Times New Roman" panose="02020603050405020304" pitchFamily="18" charset="0"/>
            </a:endParaRPr>
          </a:p>
          <a:p>
            <a:pPr algn="ctr">
              <a:buNone/>
            </a:pPr>
            <a:r>
              <a:rPr lang="sr-Latn-CS" sz="1600"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pPr algn="ctr">
              <a:buNone/>
            </a:pPr>
            <a:r>
              <a:rPr lang="sr-Latn-CS" sz="1600" dirty="0" smtClean="0">
                <a:latin typeface="Times New Roman" panose="02020603050405020304" pitchFamily="18" charset="0"/>
                <a:cs typeface="Times New Roman" panose="02020603050405020304" pitchFamily="18" charset="0"/>
              </a:rPr>
              <a:t>Hlađenje do temperature od 23-25ºC</a:t>
            </a:r>
            <a:endParaRPr lang="en-US" sz="1600" dirty="0" smtClean="0">
              <a:latin typeface="Times New Roman" panose="02020603050405020304" pitchFamily="18" charset="0"/>
              <a:cs typeface="Times New Roman" panose="02020603050405020304" pitchFamily="18" charset="0"/>
            </a:endParaRPr>
          </a:p>
          <a:p>
            <a:pPr algn="ctr">
              <a:buNone/>
            </a:pPr>
            <a:r>
              <a:rPr lang="sr-Latn-CS" sz="1600"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pPr algn="ctr">
              <a:buNone/>
            </a:pPr>
            <a:r>
              <a:rPr lang="sr-Latn-CS" sz="1600" dirty="0" smtClean="0">
                <a:latin typeface="Times New Roman" panose="02020603050405020304" pitchFamily="18" charset="0"/>
                <a:cs typeface="Times New Roman" panose="02020603050405020304" pitchFamily="18" charset="0"/>
              </a:rPr>
              <a:t>Dodavanje kefirnih zrna 20 g</a:t>
            </a:r>
            <a:endParaRPr lang="en-US" sz="1600" dirty="0" smtClean="0">
              <a:latin typeface="Times New Roman" panose="02020603050405020304" pitchFamily="18" charset="0"/>
              <a:cs typeface="Times New Roman" panose="02020603050405020304" pitchFamily="18" charset="0"/>
            </a:endParaRPr>
          </a:p>
          <a:p>
            <a:pPr algn="ctr">
              <a:buNone/>
            </a:pPr>
            <a:r>
              <a:rPr lang="sr-Latn-CS" sz="1600"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pPr algn="ctr">
              <a:buNone/>
            </a:pPr>
            <a:r>
              <a:rPr lang="sr-Latn-CS" sz="1600" dirty="0" smtClean="0">
                <a:latin typeface="Times New Roman" panose="02020603050405020304" pitchFamily="18" charset="0"/>
                <a:cs typeface="Times New Roman" panose="02020603050405020304" pitchFamily="18" charset="0"/>
              </a:rPr>
              <a:t>Sazrevanje, ili inkubacija na temperaturi 23-25ºC, u trajanju od 24 časa</a:t>
            </a:r>
            <a:endParaRPr lang="en-US" sz="1600" dirty="0" smtClean="0">
              <a:latin typeface="Times New Roman" panose="02020603050405020304" pitchFamily="18" charset="0"/>
              <a:cs typeface="Times New Roman" panose="02020603050405020304" pitchFamily="18" charset="0"/>
            </a:endParaRPr>
          </a:p>
          <a:p>
            <a:pPr algn="ctr">
              <a:buNone/>
            </a:pPr>
            <a:r>
              <a:rPr lang="sr-Latn-CS" sz="1600"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pPr algn="ctr">
              <a:buNone/>
            </a:pPr>
            <a:r>
              <a:rPr lang="sr-Latn-CS" sz="1600" dirty="0" smtClean="0">
                <a:latin typeface="Times New Roman" panose="02020603050405020304" pitchFamily="18" charset="0"/>
                <a:cs typeface="Times New Roman" panose="02020603050405020304" pitchFamily="18" charset="0"/>
              </a:rPr>
              <a:t>Odvajanje kefira od kefirnih zrna, procediti kroz cediljku</a:t>
            </a:r>
            <a:endParaRPr lang="en-US" sz="1600" dirty="0" smtClean="0">
              <a:latin typeface="Times New Roman" panose="02020603050405020304" pitchFamily="18" charset="0"/>
              <a:cs typeface="Times New Roman" panose="02020603050405020304" pitchFamily="18" charset="0"/>
            </a:endParaRPr>
          </a:p>
          <a:p>
            <a:pPr algn="ctr">
              <a:buNone/>
            </a:pPr>
            <a:r>
              <a:rPr lang="sr-Latn-CS" sz="1600" dirty="0" smtClean="0">
                <a:latin typeface="Times New Roman" panose="02020603050405020304" pitchFamily="18" charset="0"/>
                <a:cs typeface="Times New Roman" panose="02020603050405020304" pitchFamily="18" charset="0"/>
              </a:rPr>
              <a:t>                        ↓                                                                                         ↓</a:t>
            </a:r>
            <a:endParaRPr lang="en-US" sz="1600" dirty="0" smtClean="0">
              <a:latin typeface="Times New Roman" panose="02020603050405020304" pitchFamily="18" charset="0"/>
              <a:cs typeface="Times New Roman" panose="02020603050405020304" pitchFamily="18" charset="0"/>
            </a:endParaRPr>
          </a:p>
          <a:p>
            <a:pPr algn="ctr">
              <a:buNone/>
            </a:pPr>
            <a:r>
              <a:rPr lang="sr-Latn-CS" sz="1600" dirty="0" smtClean="0">
                <a:latin typeface="Times New Roman" panose="02020603050405020304" pitchFamily="18" charset="0"/>
                <a:cs typeface="Times New Roman" panose="02020603050405020304" pitchFamily="18" charset="0"/>
              </a:rPr>
              <a:t>                            Kefir                                                                               kefirna zrna</a:t>
            </a:r>
            <a:endParaRPr lang="en-US" sz="1600" dirty="0" smtClean="0">
              <a:latin typeface="Times New Roman" panose="02020603050405020304" pitchFamily="18" charset="0"/>
              <a:cs typeface="Times New Roman" panose="02020603050405020304" pitchFamily="18" charset="0"/>
            </a:endParaRPr>
          </a:p>
          <a:p>
            <a:pPr algn="ctr">
              <a:buNone/>
            </a:pPr>
            <a:r>
              <a:rPr lang="sr-Latn-CS" sz="1600" dirty="0" smtClean="0">
                <a:latin typeface="Times New Roman" panose="02020603050405020304" pitchFamily="18" charset="0"/>
                <a:cs typeface="Times New Roman" panose="02020603050405020304" pitchFamily="18" charset="0"/>
              </a:rPr>
              <a:t>                         ↓                                                                                         ↓</a:t>
            </a:r>
            <a:endParaRPr lang="en-US" sz="1600" dirty="0" smtClean="0">
              <a:latin typeface="Times New Roman" panose="02020603050405020304" pitchFamily="18" charset="0"/>
              <a:cs typeface="Times New Roman" panose="02020603050405020304" pitchFamily="18" charset="0"/>
            </a:endParaRPr>
          </a:p>
          <a:p>
            <a:pPr algn="ctr">
              <a:buNone/>
            </a:pPr>
            <a:r>
              <a:rPr lang="sr-Latn-CS" sz="1600" dirty="0" smtClean="0">
                <a:latin typeface="Times New Roman" panose="02020603050405020304" pitchFamily="18" charset="0"/>
                <a:cs typeface="Times New Roman" panose="02020603050405020304" pitchFamily="18" charset="0"/>
              </a:rPr>
              <a:t>         Punjenje kefira u ambalažu                            stavljanje kefirovih zrna na temperaturi 2-6ºC                                                                                        </a:t>
            </a:r>
            <a:endParaRPr lang="en-US" sz="1600" dirty="0" smtClean="0">
              <a:latin typeface="Times New Roman" panose="02020603050405020304" pitchFamily="18" charset="0"/>
              <a:cs typeface="Times New Roman" panose="02020603050405020304" pitchFamily="18" charset="0"/>
            </a:endParaRPr>
          </a:p>
          <a:p>
            <a:pPr>
              <a:buNone/>
            </a:pPr>
            <a:r>
              <a:rPr lang="sr-Latn-CS" sz="1600" dirty="0" smtClean="0">
                <a:latin typeface="Times New Roman" panose="02020603050405020304" pitchFamily="18" charset="0"/>
                <a:cs typeface="Times New Roman" panose="02020603050405020304" pitchFamily="18" charset="0"/>
              </a:rPr>
              <a:t>                                            ↓ </a:t>
            </a:r>
            <a:endParaRPr lang="sr-Latn-CS" sz="1600" dirty="0" smtClean="0">
              <a:latin typeface="Times New Roman" panose="02020603050405020304" pitchFamily="18" charset="0"/>
              <a:cs typeface="Times New Roman" panose="02020603050405020304" pitchFamily="18" charset="0"/>
            </a:endParaRPr>
          </a:p>
          <a:p>
            <a:pPr>
              <a:buNone/>
            </a:pPr>
            <a:r>
              <a:rPr lang="sr-Latn-CS" sz="1600" dirty="0" smtClean="0">
                <a:latin typeface="Times New Roman" panose="02020603050405020304" pitchFamily="18" charset="0"/>
                <a:cs typeface="Times New Roman" panose="02020603050405020304" pitchFamily="18" charset="0"/>
              </a:rPr>
              <a:t>Hlađenje i skladištenje kefira na temperaturi 2-6ºC                      </a:t>
            </a:r>
            <a:endParaRPr lang="en-US" sz="1600" dirty="0" smtClean="0">
              <a:latin typeface="Times New Roman" panose="02020603050405020304" pitchFamily="18" charset="0"/>
              <a:cs typeface="Times New Roman" panose="02020603050405020304" pitchFamily="18" charset="0"/>
            </a:endParaRPr>
          </a:p>
          <a:p>
            <a:pPr algn="ctr">
              <a:buNone/>
            </a:pPr>
            <a:r>
              <a:rPr lang="sr-Latn-CS" sz="1200" dirty="0" smtClean="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pPr algn="ctr"/>
            <a:endParaRPr lang="en-US" sz="1200" dirty="0"/>
          </a:p>
        </p:txBody>
      </p:sp>
      <p:sp>
        <p:nvSpPr>
          <p:cNvPr id="3" name="Title 2"/>
          <p:cNvSpPr>
            <a:spLocks noGrp="1"/>
          </p:cNvSpPr>
          <p:nvPr>
            <p:ph type="title"/>
          </p:nvPr>
        </p:nvSpPr>
        <p:spPr>
          <a:xfrm>
            <a:off x="457200" y="274638"/>
            <a:ext cx="8229600" cy="511156"/>
          </a:xfrm>
        </p:spPr>
        <p:txBody>
          <a:bodyPr>
            <a:normAutofit fontScale="90000"/>
          </a:bodyPr>
          <a:lstStyle/>
          <a:p>
            <a:pPr algn="ctr"/>
            <a:r>
              <a:rPr lang="sr-Latn-CS" sz="3600" i="1" dirty="0" smtClean="0">
                <a:latin typeface="Times New Roman" panose="02020603050405020304" pitchFamily="18" charset="0"/>
                <a:cs typeface="Times New Roman" panose="02020603050405020304" pitchFamily="18" charset="0"/>
              </a:rPr>
              <a:t>Tehnološki postupak proizvodnje kefira</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sr-Latn-CS" sz="4000" i="1" dirty="0" smtClean="0">
                <a:effectLst/>
                <a:latin typeface="Times New Roman" panose="02020603050405020304" pitchFamily="18" charset="0"/>
                <a:cs typeface="Times New Roman" panose="02020603050405020304" pitchFamily="18" charset="0"/>
              </a:rPr>
              <a:t>Poseta Ljubljani</a:t>
            </a:r>
            <a:endParaRPr lang="en-US" sz="4000" i="1" dirty="0">
              <a:effectLst/>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251520" y="363771"/>
            <a:ext cx="2016224" cy="446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462" y="1412775"/>
            <a:ext cx="5479780" cy="245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013" y="1412776"/>
            <a:ext cx="1842480" cy="245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7304" y="4104635"/>
            <a:ext cx="3024720" cy="228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772" y="4104635"/>
            <a:ext cx="4004481" cy="22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Slovenija\Ostali proizvodi\IMG_20231128_075249.jpg"/>
          <p:cNvPicPr/>
          <p:nvPr/>
        </p:nvPicPr>
        <p:blipFill>
          <a:blip r:embed="rId1" cstate="print"/>
          <a:srcRect/>
          <a:stretch>
            <a:fillRect/>
          </a:stretch>
        </p:blipFill>
        <p:spPr bwMode="auto">
          <a:xfrm>
            <a:off x="285720" y="785794"/>
            <a:ext cx="1812253" cy="2416418"/>
          </a:xfrm>
          <a:prstGeom prst="rect">
            <a:avLst/>
          </a:prstGeom>
          <a:noFill/>
          <a:ln w="9525">
            <a:noFill/>
            <a:miter lim="800000"/>
            <a:headEnd/>
            <a:tailEnd/>
          </a:ln>
        </p:spPr>
      </p:pic>
      <p:pic>
        <p:nvPicPr>
          <p:cNvPr id="4" name="Picture 3" descr="F:\Slovenija\Ostali proizvodi\IMG-20231128-WA0034.jpg"/>
          <p:cNvPicPr/>
          <p:nvPr/>
        </p:nvPicPr>
        <p:blipFill>
          <a:blip r:embed="rId2" cstate="print"/>
          <a:srcRect/>
          <a:stretch>
            <a:fillRect/>
          </a:stretch>
        </p:blipFill>
        <p:spPr bwMode="auto">
          <a:xfrm>
            <a:off x="2143108" y="1643050"/>
            <a:ext cx="2461846" cy="3281777"/>
          </a:xfrm>
          <a:prstGeom prst="rect">
            <a:avLst/>
          </a:prstGeom>
          <a:noFill/>
          <a:ln w="9525">
            <a:noFill/>
            <a:miter lim="800000"/>
            <a:headEnd/>
            <a:tailEnd/>
          </a:ln>
        </p:spPr>
      </p:pic>
      <p:pic>
        <p:nvPicPr>
          <p:cNvPr id="5" name="Picture 4" descr="F:\Slovenija\Ostali proizvodi\IMG-20231124-WA0002.jpg"/>
          <p:cNvPicPr/>
          <p:nvPr/>
        </p:nvPicPr>
        <p:blipFill>
          <a:blip r:embed="rId3" cstate="print"/>
          <a:srcRect/>
          <a:stretch>
            <a:fillRect/>
          </a:stretch>
        </p:blipFill>
        <p:spPr bwMode="auto">
          <a:xfrm>
            <a:off x="4714876" y="2500306"/>
            <a:ext cx="2116395" cy="2822331"/>
          </a:xfrm>
          <a:prstGeom prst="rect">
            <a:avLst/>
          </a:prstGeom>
          <a:noFill/>
          <a:ln w="9525">
            <a:noFill/>
            <a:miter lim="800000"/>
            <a:headEnd/>
            <a:tailEnd/>
          </a:ln>
        </p:spPr>
      </p:pic>
      <p:pic>
        <p:nvPicPr>
          <p:cNvPr id="6" name="Picture 5" descr="F:\Slovenija\Ostali proizvodi\IMG_20231129_074623.jpg"/>
          <p:cNvPicPr/>
          <p:nvPr/>
        </p:nvPicPr>
        <p:blipFill>
          <a:blip r:embed="rId4" cstate="print"/>
          <a:srcRect/>
          <a:stretch>
            <a:fillRect/>
          </a:stretch>
        </p:blipFill>
        <p:spPr bwMode="auto">
          <a:xfrm>
            <a:off x="6858016" y="3857628"/>
            <a:ext cx="2075774" cy="2767792"/>
          </a:xfrm>
          <a:prstGeom prst="rect">
            <a:avLst/>
          </a:prstGeom>
          <a:noFill/>
          <a:ln w="9525">
            <a:noFill/>
            <a:miter lim="800000"/>
            <a:headEnd/>
            <a:tailEnd/>
          </a:ln>
        </p:spPr>
      </p:pic>
      <p:sp>
        <p:nvSpPr>
          <p:cNvPr id="7" name="Rectangle 6"/>
          <p:cNvSpPr/>
          <p:nvPr/>
        </p:nvSpPr>
        <p:spPr>
          <a:xfrm>
            <a:off x="1071538" y="214290"/>
            <a:ext cx="7429551" cy="523220"/>
          </a:xfrm>
          <a:prstGeom prst="rect">
            <a:avLst/>
          </a:prstGeom>
        </p:spPr>
        <p:txBody>
          <a:bodyPr wrap="square">
            <a:spAutoFit/>
          </a:bodyPr>
          <a:lstStyle/>
          <a:p>
            <a:pPr algn="ctr"/>
            <a:r>
              <a:rPr lang="sr-Latn-CS" sz="2800" b="1" i="1" dirty="0" smtClean="0">
                <a:latin typeface="Times New Roman" panose="02020603050405020304" pitchFamily="18" charset="0"/>
                <a:cs typeface="Times New Roman" panose="02020603050405020304" pitchFamily="18" charset="0"/>
              </a:rPr>
              <a:t>Tehnološki postupak proizvodnje kefira</a:t>
            </a:r>
            <a:endParaRPr lang="en-US" sz="28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ctr">
              <a:buNone/>
            </a:pPr>
            <a:r>
              <a:rPr lang="sr-Latn-CS" sz="2400" dirty="0" smtClean="0">
                <a:latin typeface="Times New Roman" panose="02020603050405020304" pitchFamily="18" charset="0"/>
                <a:cs typeface="Times New Roman" panose="02020603050405020304" pitchFamily="18" charset="0"/>
              </a:rPr>
              <a:t>Hladno mleko + limunska kiselina + sirilo</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Koagulacija</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Zasecanje</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Oceđivanje</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Razvlačenje zrna sira</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Oblikovanje u loptice</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ctr">
              <a:buNone/>
            </a:pPr>
            <a:r>
              <a:rPr lang="sr-Latn-CS" sz="2400" dirty="0" smtClean="0">
                <a:latin typeface="Times New Roman" panose="02020603050405020304" pitchFamily="18" charset="0"/>
                <a:cs typeface="Times New Roman" panose="02020603050405020304" pitchFamily="18" charset="0"/>
              </a:rPr>
              <a:t>Skladištenje u salamuri</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74638"/>
            <a:ext cx="8229600" cy="725470"/>
          </a:xfrm>
        </p:spPr>
        <p:txBody>
          <a:bodyPr>
            <a:noAutofit/>
          </a:bodyPr>
          <a:lstStyle/>
          <a:p>
            <a:pPr algn="ctr"/>
            <a:br>
              <a:rPr lang="sr-Latn-CS" sz="3600" i="1" dirty="0" smtClean="0">
                <a:latin typeface="Times New Roman" panose="02020603050405020304" pitchFamily="18" charset="0"/>
                <a:cs typeface="Times New Roman" panose="02020603050405020304" pitchFamily="18" charset="0"/>
              </a:rPr>
            </a:br>
            <a:r>
              <a:rPr lang="sr-Latn-CS" sz="3200" i="1" dirty="0" smtClean="0">
                <a:latin typeface="Times New Roman" panose="02020603050405020304" pitchFamily="18" charset="0"/>
                <a:cs typeface="Times New Roman" panose="02020603050405020304" pitchFamily="18" charset="0"/>
              </a:rPr>
              <a:t>Tehnološki postupak proizvodnje Mozzarelle</a:t>
            </a:r>
            <a:br>
              <a:rPr lang="en-US" sz="3200" i="1" dirty="0" smtClean="0">
                <a:latin typeface="Times New Roman" panose="02020603050405020304" pitchFamily="18" charset="0"/>
                <a:cs typeface="Times New Roman" panose="02020603050405020304" pitchFamily="18" charset="0"/>
              </a:rPr>
            </a:br>
            <a:endParaRPr lang="en-US" sz="32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Slovenija\sir\IMG_20231201_100921.jpg"/>
          <p:cNvPicPr/>
          <p:nvPr/>
        </p:nvPicPr>
        <p:blipFill>
          <a:blip r:embed="rId1" cstate="print"/>
          <a:srcRect/>
          <a:stretch>
            <a:fillRect/>
          </a:stretch>
        </p:blipFill>
        <p:spPr bwMode="auto">
          <a:xfrm>
            <a:off x="714348" y="1285860"/>
            <a:ext cx="2000264" cy="2500330"/>
          </a:xfrm>
          <a:prstGeom prst="rect">
            <a:avLst/>
          </a:prstGeom>
          <a:noFill/>
          <a:ln w="9525">
            <a:noFill/>
            <a:miter lim="800000"/>
            <a:headEnd/>
            <a:tailEnd/>
          </a:ln>
        </p:spPr>
      </p:pic>
      <p:pic>
        <p:nvPicPr>
          <p:cNvPr id="3" name="Picture 2" descr="F:\Slovenija\sir\IMG_20231201_101054.jpg"/>
          <p:cNvPicPr/>
          <p:nvPr/>
        </p:nvPicPr>
        <p:blipFill>
          <a:blip r:embed="rId2" cstate="print"/>
          <a:srcRect/>
          <a:stretch>
            <a:fillRect/>
          </a:stretch>
        </p:blipFill>
        <p:spPr bwMode="auto">
          <a:xfrm>
            <a:off x="3643306" y="1285860"/>
            <a:ext cx="1900429" cy="2438726"/>
          </a:xfrm>
          <a:prstGeom prst="rect">
            <a:avLst/>
          </a:prstGeom>
          <a:noFill/>
          <a:ln w="9525">
            <a:noFill/>
            <a:miter lim="800000"/>
            <a:headEnd/>
            <a:tailEnd/>
          </a:ln>
        </p:spPr>
      </p:pic>
      <p:pic>
        <p:nvPicPr>
          <p:cNvPr id="4" name="Picture 3" descr="F:\Slovenija\sir\IMG_20231201_101023.jpg"/>
          <p:cNvPicPr/>
          <p:nvPr/>
        </p:nvPicPr>
        <p:blipFill>
          <a:blip r:embed="rId3" cstate="print"/>
          <a:srcRect/>
          <a:stretch>
            <a:fillRect/>
          </a:stretch>
        </p:blipFill>
        <p:spPr bwMode="auto">
          <a:xfrm rot="5400000">
            <a:off x="6152979" y="1562269"/>
            <a:ext cx="2500330" cy="1947513"/>
          </a:xfrm>
          <a:prstGeom prst="rect">
            <a:avLst/>
          </a:prstGeom>
          <a:noFill/>
          <a:ln w="9525">
            <a:noFill/>
            <a:miter lim="800000"/>
            <a:headEnd/>
            <a:tailEnd/>
          </a:ln>
        </p:spPr>
      </p:pic>
      <p:pic>
        <p:nvPicPr>
          <p:cNvPr id="5" name="Picture 4" descr="F:\Slovenija\sir\IMG-20231202-WA0006.jpg"/>
          <p:cNvPicPr/>
          <p:nvPr/>
        </p:nvPicPr>
        <p:blipFill>
          <a:blip r:embed="rId4"/>
          <a:srcRect/>
          <a:stretch>
            <a:fillRect/>
          </a:stretch>
        </p:blipFill>
        <p:spPr bwMode="auto">
          <a:xfrm>
            <a:off x="1928794" y="3929066"/>
            <a:ext cx="2072790" cy="2643206"/>
          </a:xfrm>
          <a:prstGeom prst="rect">
            <a:avLst/>
          </a:prstGeom>
          <a:noFill/>
          <a:ln w="9525">
            <a:noFill/>
            <a:miter lim="800000"/>
            <a:headEnd/>
            <a:tailEnd/>
          </a:ln>
        </p:spPr>
      </p:pic>
      <p:pic>
        <p:nvPicPr>
          <p:cNvPr id="6" name="Picture 5" descr="F:\Slovenija\sir\IMG-20231202-WA0005.jpg"/>
          <p:cNvPicPr/>
          <p:nvPr/>
        </p:nvPicPr>
        <p:blipFill>
          <a:blip r:embed="rId5"/>
          <a:srcRect/>
          <a:stretch>
            <a:fillRect/>
          </a:stretch>
        </p:blipFill>
        <p:spPr bwMode="auto">
          <a:xfrm>
            <a:off x="4929190" y="3929066"/>
            <a:ext cx="2143140" cy="2562820"/>
          </a:xfrm>
          <a:prstGeom prst="rect">
            <a:avLst/>
          </a:prstGeom>
          <a:noFill/>
          <a:ln w="9525">
            <a:noFill/>
            <a:miter lim="800000"/>
            <a:headEnd/>
            <a:tailEnd/>
          </a:ln>
        </p:spPr>
      </p:pic>
      <p:sp>
        <p:nvSpPr>
          <p:cNvPr id="7" name="Rectangle 6"/>
          <p:cNvSpPr/>
          <p:nvPr/>
        </p:nvSpPr>
        <p:spPr>
          <a:xfrm>
            <a:off x="714348" y="285729"/>
            <a:ext cx="7643866" cy="954107"/>
          </a:xfrm>
          <a:prstGeom prst="rect">
            <a:avLst/>
          </a:prstGeom>
        </p:spPr>
        <p:txBody>
          <a:bodyPr wrap="square">
            <a:spAutoFit/>
          </a:bodyPr>
          <a:lstStyle/>
          <a:p>
            <a:pPr algn="ctr"/>
            <a:r>
              <a:rPr lang="sr-Latn-CS" sz="2800" b="1" i="1" dirty="0" smtClean="0">
                <a:latin typeface="Times New Roman" panose="02020603050405020304" pitchFamily="18" charset="0"/>
                <a:cs typeface="Times New Roman" panose="02020603050405020304" pitchFamily="18" charset="0"/>
              </a:rPr>
              <a:t>Tehnološki postupak proizvodnje Mozzarelle</a:t>
            </a:r>
            <a:br>
              <a:rPr lang="en-US" sz="2800" b="1" i="1" dirty="0" smtClean="0">
                <a:latin typeface="Times New Roman" panose="02020603050405020304" pitchFamily="18" charset="0"/>
                <a:cs typeface="Times New Roman" panose="02020603050405020304" pitchFamily="18" charset="0"/>
              </a:rPr>
            </a:br>
            <a:endParaRPr lang="en-US" sz="28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82594"/>
          </a:xfrm>
        </p:spPr>
        <p:txBody>
          <a:bodyPr>
            <a:normAutofit/>
          </a:bodyPr>
          <a:lstStyle/>
          <a:p>
            <a:pPr algn="ctr"/>
            <a:r>
              <a:rPr lang="en-US" sz="3200" i="1" dirty="0" smtClean="0">
                <a:latin typeface="Times New Roman" panose="02020603050405020304" pitchFamily="18" charset="0"/>
                <a:cs typeface="Times New Roman" panose="02020603050405020304" pitchFamily="18" charset="0"/>
              </a:rPr>
              <a:t>D</a:t>
            </a:r>
            <a:r>
              <a:rPr lang="sr-Latn-RS" sz="3200" i="1" dirty="0" smtClean="0">
                <a:latin typeface="Times New Roman" panose="02020603050405020304" pitchFamily="18" charset="0"/>
                <a:cs typeface="Times New Roman" panose="02020603050405020304" pitchFamily="18" charset="0"/>
              </a:rPr>
              <a:t>odela sertifikata o uspešno završenoj obuci</a:t>
            </a:r>
            <a:endParaRPr lang="en-US" sz="3200" i="1" dirty="0">
              <a:latin typeface="Times New Roman" panose="02020603050405020304" pitchFamily="18" charset="0"/>
              <a:cs typeface="Times New Roman" panose="02020603050405020304" pitchFamily="18" charset="0"/>
            </a:endParaRPr>
          </a:p>
        </p:txBody>
      </p:sp>
      <p:pic>
        <p:nvPicPr>
          <p:cNvPr id="4" name="Content Placeholder 3" descr="F:\Slovenija\Dodela sertifikata\IMG-20231124-WA0021.jpg"/>
          <p:cNvPicPr>
            <a:picLocks noGrp="1"/>
          </p:cNvPicPr>
          <p:nvPr>
            <p:ph idx="1"/>
          </p:nvPr>
        </p:nvPicPr>
        <p:blipFill>
          <a:blip r:embed="rId1" cstate="print"/>
          <a:srcRect/>
          <a:stretch>
            <a:fillRect/>
          </a:stretch>
        </p:blipFill>
        <p:spPr bwMode="auto">
          <a:xfrm>
            <a:off x="500034" y="1142984"/>
            <a:ext cx="3929058" cy="2792414"/>
          </a:xfrm>
          <a:prstGeom prst="rect">
            <a:avLst/>
          </a:prstGeom>
          <a:noFill/>
          <a:ln w="9525">
            <a:noFill/>
            <a:miter lim="800000"/>
            <a:headEnd/>
            <a:tailEnd/>
          </a:ln>
        </p:spPr>
      </p:pic>
      <p:pic>
        <p:nvPicPr>
          <p:cNvPr id="6" name="Picture 5" descr="F:\Slovenija\Dodela sertifikata\IMG-20231201-WA0049.jpg"/>
          <p:cNvPicPr/>
          <p:nvPr/>
        </p:nvPicPr>
        <p:blipFill>
          <a:blip r:embed="rId2" cstate="print"/>
          <a:srcRect/>
          <a:stretch>
            <a:fillRect/>
          </a:stretch>
        </p:blipFill>
        <p:spPr bwMode="auto">
          <a:xfrm>
            <a:off x="4714876" y="1142984"/>
            <a:ext cx="3920526" cy="2786082"/>
          </a:xfrm>
          <a:prstGeom prst="rect">
            <a:avLst/>
          </a:prstGeom>
          <a:noFill/>
          <a:ln w="9525">
            <a:noFill/>
            <a:miter lim="800000"/>
            <a:headEnd/>
            <a:tailEnd/>
          </a:ln>
        </p:spPr>
      </p:pic>
      <p:pic>
        <p:nvPicPr>
          <p:cNvPr id="7" name="Picture 6" descr="F:\Slovenija\Dodela sertifikata\IMG-20231124-WA0022.jpg"/>
          <p:cNvPicPr/>
          <p:nvPr/>
        </p:nvPicPr>
        <p:blipFill>
          <a:blip r:embed="rId3" cstate="print"/>
          <a:srcRect/>
          <a:stretch>
            <a:fillRect/>
          </a:stretch>
        </p:blipFill>
        <p:spPr bwMode="auto">
          <a:xfrm>
            <a:off x="500034" y="4000504"/>
            <a:ext cx="2214578" cy="2857496"/>
          </a:xfrm>
          <a:prstGeom prst="rect">
            <a:avLst/>
          </a:prstGeom>
          <a:noFill/>
          <a:ln w="9525">
            <a:noFill/>
            <a:miter lim="800000"/>
            <a:headEnd/>
            <a:tailEnd/>
          </a:ln>
        </p:spPr>
      </p:pic>
      <p:pic>
        <p:nvPicPr>
          <p:cNvPr id="8" name="Picture 7" descr="F:\Slovenija\Dodela sertifikata\IMG-20231124-WA0040.jpg"/>
          <p:cNvPicPr/>
          <p:nvPr/>
        </p:nvPicPr>
        <p:blipFill>
          <a:blip r:embed="rId4" cstate="print"/>
          <a:srcRect/>
          <a:stretch>
            <a:fillRect/>
          </a:stretch>
        </p:blipFill>
        <p:spPr bwMode="auto">
          <a:xfrm>
            <a:off x="3500430" y="4000504"/>
            <a:ext cx="2142076" cy="2857496"/>
          </a:xfrm>
          <a:prstGeom prst="rect">
            <a:avLst/>
          </a:prstGeom>
          <a:noFill/>
          <a:ln w="9525">
            <a:noFill/>
            <a:miter lim="800000"/>
            <a:headEnd/>
            <a:tailEnd/>
          </a:ln>
        </p:spPr>
      </p:pic>
      <p:pic>
        <p:nvPicPr>
          <p:cNvPr id="9" name="Picture 8" descr="F:\Slovenija\Dodela sertifikata\IMG-20231201-WA0016.jpg"/>
          <p:cNvPicPr/>
          <p:nvPr/>
        </p:nvPicPr>
        <p:blipFill>
          <a:blip r:embed="rId5" cstate="print"/>
          <a:srcRect/>
          <a:stretch>
            <a:fillRect/>
          </a:stretch>
        </p:blipFill>
        <p:spPr bwMode="auto">
          <a:xfrm>
            <a:off x="6357950" y="4007954"/>
            <a:ext cx="2297959" cy="285004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sr-Latn-CS" sz="4000" i="1" dirty="0" smtClean="0">
                <a:effectLst/>
                <a:latin typeface="Times New Roman" panose="02020603050405020304" pitchFamily="18" charset="0"/>
                <a:cs typeface="Times New Roman" panose="02020603050405020304" pitchFamily="18" charset="0"/>
              </a:rPr>
              <a:t>Šetnja po Novom Mestu</a:t>
            </a:r>
            <a:endParaRPr lang="en-US" sz="4000" i="1" dirty="0">
              <a:effectLst/>
              <a:latin typeface="Times New Roman" panose="02020603050405020304" pitchFamily="18" charset="0"/>
              <a:cs typeface="Times New Roman" panose="02020603050405020304" pitchFamily="18" charset="0"/>
            </a:endParaRPr>
          </a:p>
        </p:txBody>
      </p:sp>
      <p:pic>
        <p:nvPicPr>
          <p:cNvPr id="3083" name="Picture 11"/>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79512" y="1628800"/>
            <a:ext cx="1590476" cy="2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628800"/>
            <a:ext cx="162877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771" y="4132249"/>
            <a:ext cx="2720429" cy="204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1725342"/>
            <a:ext cx="16097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077072"/>
            <a:ext cx="27241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4507" y="1617978"/>
            <a:ext cx="16097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4069718"/>
            <a:ext cx="15906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sr-Latn-CS" sz="4000" i="1" dirty="0" smtClean="0">
                <a:effectLst/>
                <a:latin typeface="Times New Roman" panose="02020603050405020304" pitchFamily="18" charset="0"/>
                <a:cs typeface="Times New Roman" panose="02020603050405020304" pitchFamily="18" charset="0"/>
              </a:rPr>
              <a:t>Druženje u hostelu Situla</a:t>
            </a:r>
            <a:endParaRPr lang="en-US" sz="4000" i="1" dirty="0">
              <a:effectLst/>
              <a:latin typeface="Times New Roman" panose="02020603050405020304" pitchFamily="18" charset="0"/>
              <a:cs typeface="Times New Roman" panose="02020603050405020304" pitchFamily="18" charset="0"/>
            </a:endParaRPr>
          </a:p>
        </p:txBody>
      </p:sp>
      <p:pic>
        <p:nvPicPr>
          <p:cNvPr id="4098"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4085799" y="4221088"/>
            <a:ext cx="424523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502786"/>
            <a:ext cx="3141340" cy="235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752" y="3745338"/>
            <a:ext cx="2336676" cy="311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312636"/>
            <a:ext cx="364840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sr-Latn-CS" sz="4000" i="1" dirty="0" smtClean="0">
                <a:effectLst/>
                <a:latin typeface="Times New Roman" panose="02020603050405020304" pitchFamily="18" charset="0"/>
                <a:cs typeface="Times New Roman" panose="02020603050405020304" pitchFamily="18" charset="0"/>
              </a:rPr>
              <a:t>Obilazak škole GRM Novo Mesto</a:t>
            </a:r>
            <a:endParaRPr lang="en-US" sz="4000" i="1" dirty="0">
              <a:effectLst/>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224381" y="2739357"/>
            <a:ext cx="2695238" cy="200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descr="IMG-20231122-WA00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340768"/>
            <a:ext cx="20605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IMG-20231122-WA0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484784"/>
            <a:ext cx="2162137" cy="288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IMG-20231130-WA018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4740" y="4372556"/>
            <a:ext cx="237807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IMG-20231122-WA00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5799" y="1521644"/>
            <a:ext cx="26892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IMG-20231130-WA016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5294" y="4003301"/>
            <a:ext cx="3317308" cy="2488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descr="C:\Users\Sladja\Desktop\slike Slovenija\IMG_20231103_1751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91" y="4372556"/>
            <a:ext cx="3118390" cy="23387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altLang="sr-Latn-RS" i="1" dirty="0" smtClean="0">
                <a:latin typeface="Times New Roman" panose="02020603050405020304" pitchFamily="18" charset="0"/>
                <a:cs typeface="Times New Roman" panose="02020603050405020304" pitchFamily="18" charset="0"/>
              </a:rPr>
              <a:t>Šta </a:t>
            </a:r>
            <a:r>
              <a:rPr lang="en-US" altLang="sr-Latn-RS" i="1" dirty="0" err="1" smtClean="0">
                <a:latin typeface="Times New Roman" panose="02020603050405020304" pitchFamily="18" charset="0"/>
                <a:cs typeface="Times New Roman" panose="02020603050405020304" pitchFamily="18" charset="0"/>
              </a:rPr>
              <a:t>smo</a:t>
            </a:r>
            <a:r>
              <a:rPr lang="en-US" altLang="sr-Latn-RS" i="1" dirty="0" smtClean="0">
                <a:latin typeface="Times New Roman" panose="02020603050405020304" pitchFamily="18" charset="0"/>
                <a:cs typeface="Times New Roman" panose="02020603050405020304" pitchFamily="18" charset="0"/>
              </a:rPr>
              <a:t> </a:t>
            </a:r>
            <a:r>
              <a:rPr lang="en-US" altLang="sr-Latn-RS" i="1" dirty="0" err="1" smtClean="0">
                <a:latin typeface="Times New Roman" panose="02020603050405020304" pitchFamily="18" charset="0"/>
                <a:cs typeface="Times New Roman" panose="02020603050405020304" pitchFamily="18" charset="0"/>
              </a:rPr>
              <a:t>naučili</a:t>
            </a:r>
            <a:r>
              <a:rPr lang="sr-Latn-RS" altLang="sr-Latn-RS" i="1" dirty="0" smtClean="0">
                <a:latin typeface="Times New Roman" panose="02020603050405020304" pitchFamily="18" charset="0"/>
                <a:cs typeface="Times New Roman" panose="02020603050405020304" pitchFamily="18" charset="0"/>
              </a:rPr>
              <a:t> 1</a:t>
            </a:r>
            <a:endParaRPr lang="en-US" altLang="sr-Latn-RS" i="1" dirty="0" smtClean="0">
              <a:latin typeface="Times New Roman" panose="02020603050405020304" pitchFamily="18" charset="0"/>
              <a:cs typeface="Times New Roman" panose="02020603050405020304" pitchFamily="18" charset="0"/>
            </a:endParaRPr>
          </a:p>
        </p:txBody>
      </p:sp>
      <p:pic>
        <p:nvPicPr>
          <p:cNvPr id="11" name="Content Placeholder 10"/>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205421" y="1702619"/>
            <a:ext cx="2710395" cy="3613860"/>
          </a:xfr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1706622"/>
            <a:ext cx="2736304" cy="364840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1706622"/>
            <a:ext cx="2707392" cy="36098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altLang="sr-Latn-RS" i="1" dirty="0" smtClean="0">
                <a:latin typeface="Times New Roman" panose="02020603050405020304" pitchFamily="18" charset="0"/>
                <a:cs typeface="Times New Roman" panose="02020603050405020304" pitchFamily="18" charset="0"/>
              </a:rPr>
              <a:t>Šta </a:t>
            </a:r>
            <a:r>
              <a:rPr lang="en-US" altLang="sr-Latn-RS" i="1" dirty="0" err="1" smtClean="0">
                <a:latin typeface="Times New Roman" panose="02020603050405020304" pitchFamily="18" charset="0"/>
                <a:cs typeface="Times New Roman" panose="02020603050405020304" pitchFamily="18" charset="0"/>
              </a:rPr>
              <a:t>smo</a:t>
            </a:r>
            <a:r>
              <a:rPr lang="en-US" altLang="sr-Latn-RS" i="1" dirty="0" smtClean="0">
                <a:latin typeface="Times New Roman" panose="02020603050405020304" pitchFamily="18" charset="0"/>
                <a:cs typeface="Times New Roman" panose="02020603050405020304" pitchFamily="18" charset="0"/>
              </a:rPr>
              <a:t> </a:t>
            </a:r>
            <a:r>
              <a:rPr lang="en-US" altLang="sr-Latn-RS" i="1" dirty="0" err="1" smtClean="0">
                <a:latin typeface="Times New Roman" panose="02020603050405020304" pitchFamily="18" charset="0"/>
                <a:cs typeface="Times New Roman" panose="02020603050405020304" pitchFamily="18" charset="0"/>
              </a:rPr>
              <a:t>naučili</a:t>
            </a:r>
            <a:r>
              <a:rPr lang="sr-Latn-RS" altLang="sr-Latn-RS" i="1" dirty="0" smtClean="0">
                <a:latin typeface="Times New Roman" panose="02020603050405020304" pitchFamily="18" charset="0"/>
                <a:cs typeface="Times New Roman" panose="02020603050405020304" pitchFamily="18" charset="0"/>
              </a:rPr>
              <a:t> 2</a:t>
            </a:r>
            <a:endParaRPr lang="en-US" altLang="sr-Latn-RS" i="1" dirty="0" smtClean="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79512" y="1570191"/>
            <a:ext cx="2510230" cy="3346974"/>
          </a:xfr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6867" y="1556792"/>
            <a:ext cx="2520280" cy="336037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3785" y="1543393"/>
            <a:ext cx="2523015" cy="33640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altLang="sr-Latn-RS" i="1" dirty="0" smtClean="0">
                <a:latin typeface="Times New Roman" panose="02020603050405020304" pitchFamily="18" charset="0"/>
                <a:cs typeface="Times New Roman" panose="02020603050405020304" pitchFamily="18" charset="0"/>
              </a:rPr>
              <a:t>Šta </a:t>
            </a:r>
            <a:r>
              <a:rPr lang="en-US" altLang="sr-Latn-RS" i="1" dirty="0" err="1" smtClean="0">
                <a:latin typeface="Times New Roman" panose="02020603050405020304" pitchFamily="18" charset="0"/>
                <a:cs typeface="Times New Roman" panose="02020603050405020304" pitchFamily="18" charset="0"/>
              </a:rPr>
              <a:t>smo</a:t>
            </a:r>
            <a:r>
              <a:rPr lang="en-US" altLang="sr-Latn-RS" i="1" dirty="0" smtClean="0">
                <a:latin typeface="Times New Roman" panose="02020603050405020304" pitchFamily="18" charset="0"/>
                <a:cs typeface="Times New Roman" panose="02020603050405020304" pitchFamily="18" charset="0"/>
              </a:rPr>
              <a:t> </a:t>
            </a:r>
            <a:r>
              <a:rPr lang="en-US" altLang="sr-Latn-RS" i="1" dirty="0" err="1" smtClean="0">
                <a:latin typeface="Times New Roman" panose="02020603050405020304" pitchFamily="18" charset="0"/>
                <a:cs typeface="Times New Roman" panose="02020603050405020304" pitchFamily="18" charset="0"/>
              </a:rPr>
              <a:t>naučili</a:t>
            </a:r>
            <a:r>
              <a:rPr lang="sr-Latn-RS" altLang="sr-Latn-RS" i="1" dirty="0" smtClean="0">
                <a:latin typeface="Times New Roman" panose="02020603050405020304" pitchFamily="18" charset="0"/>
                <a:cs typeface="Times New Roman" panose="02020603050405020304" pitchFamily="18" charset="0"/>
              </a:rPr>
              <a:t> 3</a:t>
            </a:r>
            <a:endParaRPr lang="en-US" altLang="sr-Latn-RS" i="1" dirty="0" smtClean="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07504" y="1481136"/>
            <a:ext cx="4871024" cy="2739951"/>
          </a:xfr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1481137"/>
            <a:ext cx="3477901" cy="361621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0</TotalTime>
  <Words>8933</Words>
  <Application>WPS Presentation</Application>
  <PresentationFormat>On-screen Show (4:3)</PresentationFormat>
  <Paragraphs>229</Paragraphs>
  <Slides>33</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33</vt:i4>
      </vt:variant>
    </vt:vector>
  </HeadingPairs>
  <TitlesOfParts>
    <vt:vector size="47" baseType="lpstr">
      <vt:lpstr>Arial</vt:lpstr>
      <vt:lpstr>SimSun</vt:lpstr>
      <vt:lpstr>Wingdings</vt:lpstr>
      <vt:lpstr>Wingdings 3</vt:lpstr>
      <vt:lpstr>Symbol</vt:lpstr>
      <vt:lpstr>Verdana</vt:lpstr>
      <vt:lpstr>Wingdings 2</vt:lpstr>
      <vt:lpstr>Wingdings</vt:lpstr>
      <vt:lpstr>Times New Roman</vt:lpstr>
      <vt:lpstr>Calibri</vt:lpstr>
      <vt:lpstr>Lucida Sans Unicode</vt:lpstr>
      <vt:lpstr>Microsoft YaHei</vt:lpstr>
      <vt:lpstr>Arial Unicode MS</vt:lpstr>
      <vt:lpstr>Concourse</vt:lpstr>
      <vt:lpstr>ERASMUS + projekat MILKYWAY -učenička priča - </vt:lpstr>
      <vt:lpstr>Pripreme za polazak u Sloveniju</vt:lpstr>
      <vt:lpstr>Poseta Ljubljani</vt:lpstr>
      <vt:lpstr>Šetnja po Novom Mestu</vt:lpstr>
      <vt:lpstr>Druženje u hostelu Situla</vt:lpstr>
      <vt:lpstr>Obilazak škole GRM Novo Mesto</vt:lpstr>
      <vt:lpstr>Šta smo naučili 1</vt:lpstr>
      <vt:lpstr>Šta smo naučili 2</vt:lpstr>
      <vt:lpstr>Šta smo naučili 3</vt:lpstr>
      <vt:lpstr>Druženje</vt:lpstr>
      <vt:lpstr>Teorijski osnovi mleka</vt:lpstr>
      <vt:lpstr> Higijena proizvodnje svežeg mleka </vt:lpstr>
      <vt:lpstr> Uslovi za prodaju svežeg mleka </vt:lpstr>
      <vt:lpstr>Tehnološki postupak proizvodnje pasterizovanog mleka</vt:lpstr>
      <vt:lpstr>Proizvodi od mleka </vt:lpstr>
      <vt:lpstr>PowerPoint 演示文稿</vt:lpstr>
      <vt:lpstr> Fermentisani proizvodi od mleka </vt:lpstr>
      <vt:lpstr>PowerPoint 演示文稿</vt:lpstr>
      <vt:lpstr>Tehnološki postupak proizvodnje kiselog mleka</vt:lpstr>
      <vt:lpstr>PowerPoint 演示文稿</vt:lpstr>
      <vt:lpstr> Tehnološki postupak proizvodnje čvrstog jogurta </vt:lpstr>
      <vt:lpstr>PowerPoint 演示文稿</vt:lpstr>
      <vt:lpstr>Tehnološki postupak proizvodnje skute</vt:lpstr>
      <vt:lpstr>PowerPoint 演示文稿</vt:lpstr>
      <vt:lpstr>Tehnološki postupak proizvodnje mladog belog sira</vt:lpstr>
      <vt:lpstr>PowerPoint 演示文稿</vt:lpstr>
      <vt:lpstr>Tehnološki postupak proizvodnje kuvanog sira, sir za gril</vt:lpstr>
      <vt:lpstr>PowerPoint 演示文稿</vt:lpstr>
      <vt:lpstr>Tehnološki postupak proizvodnje kefira</vt:lpstr>
      <vt:lpstr>PowerPoint 演示文稿</vt:lpstr>
      <vt:lpstr> Tehnološki postupak proizvodnje Mozzarelle </vt:lpstr>
      <vt:lpstr>PowerPoint 演示文稿</vt:lpstr>
      <vt:lpstr>Dodela sertifikata o uspešno završenoj obuci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Mleko i kiselo-mlečni proizvodi</dc:title>
  <dc:creator>Korisnik</dc:creator>
  <cp:lastModifiedBy>User</cp:lastModifiedBy>
  <cp:revision>70</cp:revision>
  <dcterms:created xsi:type="dcterms:W3CDTF">2023-11-01T10:48:00Z</dcterms:created>
  <dcterms:modified xsi:type="dcterms:W3CDTF">2024-06-05T06:13:37Z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5568C8A9ECDF45B4B76709DB8E04B347_13</vt:lpwstr>
  </property>
  <property fmtid="{D5CDD505-2E9C-101B-9397-08002B2CF9AE}" pid="3" name="KSOProductBuildVer">
    <vt:lpwstr>1033-12.2.0.17115</vt:lpwstr>
  </property>
</Properties>
</file>